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3"/>
  </p:notesMasterIdLst>
  <p:sldIdLst>
    <p:sldId id="256" r:id="rId5"/>
    <p:sldId id="282" r:id="rId6"/>
    <p:sldId id="283" r:id="rId7"/>
    <p:sldId id="284" r:id="rId8"/>
    <p:sldId id="285" r:id="rId9"/>
    <p:sldId id="287" r:id="rId10"/>
    <p:sldId id="286" r:id="rId11"/>
    <p:sldId id="279" r:id="rId12"/>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scalle Cup" initials="PC" lastIdx="1" clrIdx="0">
    <p:extLst>
      <p:ext uri="{19B8F6BF-5375-455C-9EA6-DF929625EA0E}">
        <p15:presenceInfo xmlns:p15="http://schemas.microsoft.com/office/powerpoint/2012/main" userId="S::pascalle.cup@award.nl::0ea304e4-fd88-43e4-aecf-62256dd202c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C900447-123F-4944-B061-38A97AEE9621}" v="10" dt="2019-10-28T13:13:40.311"/>
  </p1510:revLst>
</p1510:revInfo>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249" autoAdjust="0"/>
  </p:normalViewPr>
  <p:slideViewPr>
    <p:cSldViewPr>
      <p:cViewPr varScale="1">
        <p:scale>
          <a:sx n="66" d="100"/>
          <a:sy n="66" d="100"/>
        </p:scale>
        <p:origin x="1280"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9934959-E107-44D6-B924-8D56B2B5E950}" type="datetimeFigureOut">
              <a:rPr lang="nl-NL" smtClean="0"/>
              <a:t>29-10-2019</a:t>
            </a:fld>
            <a:endParaRPr lang="nl-NL"/>
          </a:p>
        </p:txBody>
      </p:sp>
      <p:sp>
        <p:nvSpPr>
          <p:cNvPr id="4" name="Tijdelijke aanduiding voor dia-afbeelding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1285D87-D5A5-4B3D-9F90-58C52EC023BA}" type="slidenum">
              <a:rPr lang="nl-NL" smtClean="0"/>
              <a:t>‹nr.›</a:t>
            </a:fld>
            <a:endParaRPr lang="nl-NL"/>
          </a:p>
        </p:txBody>
      </p:sp>
    </p:spTree>
    <p:extLst>
      <p:ext uri="{BB962C8B-B14F-4D97-AF65-F5344CB8AC3E}">
        <p14:creationId xmlns:p14="http://schemas.microsoft.com/office/powerpoint/2010/main" val="25172119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1285D87-D5A5-4B3D-9F90-58C52EC023BA}" type="slidenum">
              <a:rPr lang="nl-NL" smtClean="0"/>
              <a:t>1</a:t>
            </a:fld>
            <a:endParaRPr lang="nl-NL"/>
          </a:p>
        </p:txBody>
      </p:sp>
    </p:spTree>
    <p:extLst>
      <p:ext uri="{BB962C8B-B14F-4D97-AF65-F5344CB8AC3E}">
        <p14:creationId xmlns:p14="http://schemas.microsoft.com/office/powerpoint/2010/main" val="4703323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ADBB16E3-DB88-43F2-B191-AB6D10F233E3}" type="slidenum">
              <a:rPr lang="nl-NL" smtClean="0"/>
              <a:t>3</a:t>
            </a:fld>
            <a:endParaRPr lang="nl-NL"/>
          </a:p>
        </p:txBody>
      </p:sp>
    </p:spTree>
    <p:extLst>
      <p:ext uri="{BB962C8B-B14F-4D97-AF65-F5344CB8AC3E}">
        <p14:creationId xmlns:p14="http://schemas.microsoft.com/office/powerpoint/2010/main" val="30923498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ADBB16E3-DB88-43F2-B191-AB6D10F233E3}" type="slidenum">
              <a:rPr lang="nl-NL" smtClean="0"/>
              <a:t>4</a:t>
            </a:fld>
            <a:endParaRPr lang="nl-NL"/>
          </a:p>
        </p:txBody>
      </p:sp>
    </p:spTree>
    <p:extLst>
      <p:ext uri="{BB962C8B-B14F-4D97-AF65-F5344CB8AC3E}">
        <p14:creationId xmlns:p14="http://schemas.microsoft.com/office/powerpoint/2010/main" val="30923498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ADBB16E3-DB88-43F2-B191-AB6D10F233E3}" type="slidenum">
              <a:rPr lang="nl-NL" smtClean="0"/>
              <a:t>5</a:t>
            </a:fld>
            <a:endParaRPr lang="nl-NL"/>
          </a:p>
        </p:txBody>
      </p:sp>
    </p:spTree>
    <p:extLst>
      <p:ext uri="{BB962C8B-B14F-4D97-AF65-F5344CB8AC3E}">
        <p14:creationId xmlns:p14="http://schemas.microsoft.com/office/powerpoint/2010/main" val="30923498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ADBB16E3-DB88-43F2-B191-AB6D10F233E3}" type="slidenum">
              <a:rPr lang="nl-NL" smtClean="0"/>
              <a:t>7</a:t>
            </a:fld>
            <a:endParaRPr lang="nl-NL"/>
          </a:p>
        </p:txBody>
      </p:sp>
    </p:spTree>
    <p:extLst>
      <p:ext uri="{BB962C8B-B14F-4D97-AF65-F5344CB8AC3E}">
        <p14:creationId xmlns:p14="http://schemas.microsoft.com/office/powerpoint/2010/main" val="30923498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normAutofit/>
          </a:bodyPr>
          <a:lstStyle>
            <a:lvl1pPr>
              <a:defRPr sz="2800">
                <a:latin typeface="Arial" pitchFamily="34" charset="0"/>
                <a:cs typeface="Arial" pitchFamily="34" charset="0"/>
              </a:defRPr>
            </a:lvl1pPr>
          </a:lstStyle>
          <a:p>
            <a:r>
              <a:rPr lang="nl-NL" dirty="0"/>
              <a:t>Klik om de stijl te bewerken</a:t>
            </a:r>
          </a:p>
        </p:txBody>
      </p:sp>
      <p:sp>
        <p:nvSpPr>
          <p:cNvPr id="3" name="Ondertitel 2"/>
          <p:cNvSpPr>
            <a:spLocks noGrp="1"/>
          </p:cNvSpPr>
          <p:nvPr>
            <p:ph type="subTitle" idx="1"/>
          </p:nvPr>
        </p:nvSpPr>
        <p:spPr>
          <a:xfrm>
            <a:off x="1371600" y="3886200"/>
            <a:ext cx="6400800" cy="1752600"/>
          </a:xfrm>
        </p:spPr>
        <p:txBody>
          <a:bodyPr>
            <a:normAutofit/>
          </a:bodyPr>
          <a:lstStyle>
            <a:lvl1pPr marL="0" indent="0" algn="ctr">
              <a:buNone/>
              <a:defRPr sz="1800">
                <a:solidFill>
                  <a:schemeClr val="tx1">
                    <a:tint val="7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dirty="0"/>
              <a:t>Klik om de ondertitelstijl van het model te bewerken</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29-10-2019</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961927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lvl1pPr>
              <a:defRPr>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verticale tekst 2"/>
          <p:cNvSpPr>
            <a:spLocks noGrp="1"/>
          </p:cNvSpPr>
          <p:nvPr>
            <p:ph type="body" orient="vert" idx="1"/>
          </p:nvPr>
        </p:nvSpPr>
        <p:spPr>
          <a:xfrm>
            <a:off x="457200" y="274638"/>
            <a:ext cx="6019800" cy="5851525"/>
          </a:xfr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29-10-2019</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1172719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1979712" y="332656"/>
            <a:ext cx="6645424" cy="648072"/>
          </a:xfrm>
        </p:spPr>
        <p:txBody>
          <a:bodyPr>
            <a:noAutofit/>
          </a:bodyPr>
          <a:lstStyle>
            <a:lvl1pPr algn="r">
              <a:defRPr sz="2800" b="1">
                <a:latin typeface="Arial" pitchFamily="34" charset="0"/>
                <a:cs typeface="Arial" pitchFamily="34" charset="0"/>
              </a:defRPr>
            </a:lvl1pPr>
          </a:lstStyle>
          <a:p>
            <a:r>
              <a:rPr lang="nl-NL" dirty="0"/>
              <a:t>Klik om de stijl te bewerken</a:t>
            </a:r>
          </a:p>
        </p:txBody>
      </p:sp>
      <p:sp>
        <p:nvSpPr>
          <p:cNvPr id="3" name="Tijdelijke aanduiding voor inhoud 2"/>
          <p:cNvSpPr>
            <a:spLocks noGrp="1"/>
          </p:cNvSpPr>
          <p:nvPr>
            <p:ph idx="1"/>
          </p:nvPr>
        </p:nvSpPr>
        <p:spPr>
          <a:xfrm>
            <a:off x="2051720" y="1196752"/>
            <a:ext cx="6635080" cy="4929411"/>
          </a:xfrm>
        </p:spPr>
        <p:txBody>
          <a:bodyPr>
            <a:normAutofit/>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29-10-2019</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9676883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normAutofit/>
          </a:bodyPr>
          <a:lstStyle>
            <a:lvl1pPr algn="l">
              <a:defRPr sz="3600" b="1" cap="all">
                <a:latin typeface="Arial" pitchFamily="34" charset="0"/>
                <a:cs typeface="Arial" pitchFamily="34" charset="0"/>
              </a:defRPr>
            </a:lvl1pPr>
          </a:lstStyle>
          <a:p>
            <a:r>
              <a:rPr lang="nl-NL" dirty="0"/>
              <a:t>Klik om de stijl te bewerken</a:t>
            </a:r>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latin typeface="Arial" pitchFamily="34" charset="0"/>
                <a:cs typeface="Arial"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dirty="0"/>
              <a:t>Klik om de modelstijlen te bewerken</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29-10-2019</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7573387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lgn="r">
              <a:defRPr>
                <a:latin typeface="Arial" pitchFamily="34" charset="0"/>
                <a:cs typeface="Arial" pitchFamily="34" charset="0"/>
              </a:defRPr>
            </a:lvl1pPr>
          </a:lstStyle>
          <a:p>
            <a:r>
              <a:rPr lang="nl-NL" dirty="0"/>
              <a:t>Klik om de stijl te bewerken</a:t>
            </a:r>
          </a:p>
        </p:txBody>
      </p:sp>
      <p:sp>
        <p:nvSpPr>
          <p:cNvPr id="3" name="Tijdelijke aanduiding voor inhoud 2"/>
          <p:cNvSpPr>
            <a:spLocks noGrp="1"/>
          </p:cNvSpPr>
          <p:nvPr>
            <p:ph sz="half" idx="1"/>
          </p:nvPr>
        </p:nvSpPr>
        <p:spPr>
          <a:xfrm>
            <a:off x="457200" y="1600200"/>
            <a:ext cx="4038600" cy="4525963"/>
          </a:xfrm>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4" name="Tijdelijke aanduiding voor inhoud 3"/>
          <p:cNvSpPr>
            <a:spLocks noGrp="1"/>
          </p:cNvSpPr>
          <p:nvPr>
            <p:ph sz="half" idx="2"/>
          </p:nvPr>
        </p:nvSpPr>
        <p:spPr>
          <a:xfrm>
            <a:off x="4648200" y="1600200"/>
            <a:ext cx="4038600" cy="4525963"/>
          </a:xfrm>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29-10-2019</a:t>
            </a:fld>
            <a:endParaRPr lang="nl-NL"/>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15437833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lgn="r">
              <a:defRPr>
                <a:latin typeface="Arial" panose="020B0604020202020204" pitchFamily="34" charset="0"/>
                <a:cs typeface="Arial" panose="020B0604020202020204" pitchFamily="34" charset="0"/>
              </a:defRPr>
            </a:lvl1pPr>
          </a:lstStyle>
          <a:p>
            <a:r>
              <a:rPr lang="nl-NL" dirty="0"/>
              <a:t>Klik om de stijl te bewerken</a:t>
            </a:r>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29-10-2019</a:t>
            </a:fld>
            <a:endParaRPr lang="nl-NL"/>
          </a:p>
        </p:txBody>
      </p:sp>
      <p:sp>
        <p:nvSpPr>
          <p:cNvPr id="8" name="Tijdelijke aanduiding voor voettekst 7"/>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9" name="Tijdelijke aanduiding voor dianummer 8"/>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324101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29-10-2019</a:t>
            </a:fld>
            <a:endParaRPr lang="nl-NL"/>
          </a:p>
        </p:txBody>
      </p:sp>
      <p:sp>
        <p:nvSpPr>
          <p:cNvPr id="3" name="Tijdelijke aanduiding voor voettekst 2"/>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4" name="Tijdelijke aanduiding voor dianummer 3"/>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2942562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inhoud 2"/>
          <p:cNvSpPr>
            <a:spLocks noGrp="1"/>
          </p:cNvSpPr>
          <p:nvPr>
            <p:ph idx="1"/>
          </p:nvPr>
        </p:nvSpPr>
        <p:spPr>
          <a:xfrm>
            <a:off x="3575050" y="273050"/>
            <a:ext cx="5111750" cy="5853113"/>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29-10-2019</a:t>
            </a:fld>
            <a:endParaRPr lang="nl-NL"/>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1245927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dirty="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29-10-2019</a:t>
            </a:fld>
            <a:endParaRPr lang="nl-NL"/>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171061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lgn="r">
              <a:defRPr>
                <a:latin typeface="Arial" panose="020B0604020202020204" pitchFamily="34" charset="0"/>
                <a:cs typeface="Arial" panose="020B0604020202020204" pitchFamily="34" charset="0"/>
              </a:defRPr>
            </a:lvl1pPr>
          </a:lstStyle>
          <a:p>
            <a:r>
              <a:rPr lang="nl-NL" dirty="0"/>
              <a:t>Klik om de stijl te bewerken</a:t>
            </a:r>
          </a:p>
        </p:txBody>
      </p:sp>
      <p:sp>
        <p:nvSpPr>
          <p:cNvPr id="3" name="Tijdelijke aanduiding voor verticale tekst 2"/>
          <p:cNvSpPr>
            <a:spLocks noGrp="1"/>
          </p:cNvSpPr>
          <p:nvPr>
            <p:ph type="body" orient="vert" idx="1"/>
          </p:nvPr>
        </p:nvSpPr>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29-10-2019</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645501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FED390-F77C-4CDE-BB93-EE6416285244}" type="datetimeFigureOut">
              <a:rPr lang="nl-NL" smtClean="0"/>
              <a:t>29-10-2019</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3308CA-A037-474B-AA6E-6C7C048F3532}" type="slidenum">
              <a:rPr lang="nl-NL" smtClean="0"/>
              <a:t>‹nr.›</a:t>
            </a:fld>
            <a:endParaRPr lang="nl-NL"/>
          </a:p>
        </p:txBody>
      </p:sp>
      <p:pic>
        <p:nvPicPr>
          <p:cNvPr id="8" name="Afbeelding 7"/>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0" y="685"/>
            <a:ext cx="9144000" cy="6856629"/>
          </a:xfrm>
          <a:prstGeom prst="rect">
            <a:avLst/>
          </a:prstGeom>
        </p:spPr>
      </p:pic>
    </p:spTree>
    <p:extLst>
      <p:ext uri="{BB962C8B-B14F-4D97-AF65-F5344CB8AC3E}">
        <p14:creationId xmlns:p14="http://schemas.microsoft.com/office/powerpoint/2010/main" val="16964470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5" r:id="rId6"/>
    <p:sldLayoutId id="2147483656" r:id="rId7"/>
    <p:sldLayoutId id="2147483657" r:id="rId8"/>
    <p:sldLayoutId id="2147483658" r:id="rId9"/>
    <p:sldLayoutId id="2147483659" r:id="rId10"/>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8" Type="http://schemas.openxmlformats.org/officeDocument/2006/relationships/image" Target="../media/image5.png"/><Relationship Id="rId13" Type="http://schemas.openxmlformats.org/officeDocument/2006/relationships/image" Target="../media/image10.png"/><Relationship Id="rId3" Type="http://schemas.openxmlformats.org/officeDocument/2006/relationships/hyperlink" Target="https://www.tilburg.nl/stad-bestuur/bestuur/bestuurlijke-informatie/" TargetMode="External"/><Relationship Id="rId7" Type="http://schemas.openxmlformats.org/officeDocument/2006/relationships/image" Target="../media/image4.png"/><Relationship Id="rId12"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3.png"/><Relationship Id="rId11" Type="http://schemas.openxmlformats.org/officeDocument/2006/relationships/image" Target="../media/image8.png"/><Relationship Id="rId5" Type="http://schemas.openxmlformats.org/officeDocument/2006/relationships/hyperlink" Target="https://programmabegroting-2018.tilburg.nl/p3196/leefbaarheid" TargetMode="External"/><Relationship Id="rId10" Type="http://schemas.openxmlformats.org/officeDocument/2006/relationships/image" Target="../media/image7.png"/><Relationship Id="rId4" Type="http://schemas.openxmlformats.org/officeDocument/2006/relationships/hyperlink" Target="https://www.tilburg.nl/actueel/nieuws/item/nieuwe-coalitie-presenteert-bestuursakkoord-1/" TargetMode="External"/><Relationship Id="rId9" Type="http://schemas.openxmlformats.org/officeDocument/2006/relationships/image" Target="../media/image6.png"/><Relationship Id="rId14" Type="http://schemas.openxmlformats.org/officeDocument/2006/relationships/image" Target="../media/image11.jpeg"/></Relationships>
</file>

<file path=ppt/slides/_rels/slide4.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hyperlink" Target="https://scriptie.nl/scriptiehulp/onderzoeksmethode/fasen-van-de-onderzoeksmethode" TargetMode="External"/><Relationship Id="rId7"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2.jpe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_rels/slide5.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hyperlink" Target="https://www.gratiscursus.be/Excel_2016/" TargetMode="External"/><Relationship Id="rId7"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2.jpe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_rels/slide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6.png"/><Relationship Id="rId11" Type="http://schemas.openxmlformats.org/officeDocument/2006/relationships/image" Target="../media/image15.jpeg"/><Relationship Id="rId5" Type="http://schemas.openxmlformats.org/officeDocument/2006/relationships/image" Target="../media/image5.png"/><Relationship Id="rId10" Type="http://schemas.openxmlformats.org/officeDocument/2006/relationships/image" Target="../media/image9.png"/><Relationship Id="rId4" Type="http://schemas.openxmlformats.org/officeDocument/2006/relationships/image" Target="../media/image4.png"/><Relationship Id="rId9" Type="http://schemas.openxmlformats.org/officeDocument/2006/relationships/image" Target="../media/image14.jpeg"/></Relationships>
</file>

<file path=ppt/slides/_rels/slide8.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Afbeelding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9144000" cy="6856629"/>
          </a:xfrm>
          <a:prstGeom prst="rect">
            <a:avLst/>
          </a:prstGeom>
        </p:spPr>
      </p:pic>
      <p:sp>
        <p:nvSpPr>
          <p:cNvPr id="3" name="Titel 2"/>
          <p:cNvSpPr>
            <a:spLocks noGrp="1"/>
          </p:cNvSpPr>
          <p:nvPr>
            <p:ph type="ctrTitle"/>
          </p:nvPr>
        </p:nvSpPr>
        <p:spPr>
          <a:xfrm>
            <a:off x="685800" y="1340768"/>
            <a:ext cx="7772400" cy="1470025"/>
          </a:xfrm>
        </p:spPr>
        <p:txBody>
          <a:bodyPr>
            <a:normAutofit/>
          </a:bodyPr>
          <a:lstStyle/>
          <a:p>
            <a:r>
              <a:rPr lang="nl-NL" sz="4800" dirty="0"/>
              <a:t>Les L&amp;O lj3 p1 </a:t>
            </a:r>
          </a:p>
        </p:txBody>
      </p:sp>
      <p:sp>
        <p:nvSpPr>
          <p:cNvPr id="5" name="Ondertitel 4"/>
          <p:cNvSpPr>
            <a:spLocks noGrp="1"/>
          </p:cNvSpPr>
          <p:nvPr>
            <p:ph type="subTitle" idx="1"/>
          </p:nvPr>
        </p:nvSpPr>
        <p:spPr>
          <a:xfrm>
            <a:off x="1371600" y="2636912"/>
            <a:ext cx="6400800" cy="1752600"/>
          </a:xfrm>
        </p:spPr>
        <p:txBody>
          <a:bodyPr>
            <a:normAutofit/>
          </a:bodyPr>
          <a:lstStyle/>
          <a:p>
            <a:r>
              <a:rPr lang="nl-NL" dirty="0">
                <a:solidFill>
                  <a:schemeClr val="bg1"/>
                </a:solidFill>
              </a:rPr>
              <a:t>Dinsdag 29 oktober 2019	</a:t>
            </a:r>
          </a:p>
        </p:txBody>
      </p:sp>
    </p:spTree>
    <p:extLst>
      <p:ext uri="{BB962C8B-B14F-4D97-AF65-F5344CB8AC3E}">
        <p14:creationId xmlns:p14="http://schemas.microsoft.com/office/powerpoint/2010/main" val="42403001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a:extLst>
              <a:ext uri="{FF2B5EF4-FFF2-40B4-BE49-F238E27FC236}">
                <a16:creationId xmlns:a16="http://schemas.microsoft.com/office/drawing/2014/main" id="{F97B7302-5962-4F3E-9618-0CD55B9D8CC4}"/>
              </a:ext>
            </a:extLst>
          </p:cNvPr>
          <p:cNvSpPr txBox="1"/>
          <p:nvPr/>
        </p:nvSpPr>
        <p:spPr>
          <a:xfrm>
            <a:off x="827584" y="1052736"/>
            <a:ext cx="7560840" cy="5909310"/>
          </a:xfrm>
          <a:prstGeom prst="rect">
            <a:avLst/>
          </a:prstGeom>
          <a:noFill/>
        </p:spPr>
        <p:txBody>
          <a:bodyPr wrap="square" rtlCol="0">
            <a:spAutoFit/>
          </a:bodyPr>
          <a:lstStyle/>
          <a:p>
            <a:pPr marL="342900" indent="-342900">
              <a:buAutoNum type="arabicPeriod"/>
            </a:pPr>
            <a:r>
              <a:rPr lang="nl-NL" dirty="0"/>
              <a:t>Je krijgt nu een overzicht van alle </a:t>
            </a:r>
            <a:r>
              <a:rPr lang="nl-NL" dirty="0" err="1"/>
              <a:t>LA-’s</a:t>
            </a:r>
            <a:r>
              <a:rPr lang="nl-NL" dirty="0"/>
              <a:t>. Deze onderdelen moeten in het beleidsadvies terug komen:</a:t>
            </a:r>
          </a:p>
          <a:p>
            <a:pPr marL="342900" indent="-342900">
              <a:buAutoNum type="alphaLcPeriod"/>
            </a:pPr>
            <a:r>
              <a:rPr lang="nl-NL" dirty="0"/>
              <a:t>Theoretisch kader </a:t>
            </a:r>
          </a:p>
          <a:p>
            <a:pPr marL="342900" indent="-342900">
              <a:buAutoNum type="alphaLcPeriod"/>
            </a:pPr>
            <a:r>
              <a:rPr lang="nl-NL" dirty="0"/>
              <a:t>Onderzoeksmethoden </a:t>
            </a:r>
          </a:p>
          <a:p>
            <a:pPr marL="342900" indent="-342900">
              <a:buAutoNum type="alphaLcPeriod"/>
            </a:pPr>
            <a:r>
              <a:rPr lang="nl-NL" dirty="0"/>
              <a:t>Onderzoek en resultaten</a:t>
            </a:r>
          </a:p>
          <a:p>
            <a:pPr marL="342900" indent="-342900">
              <a:buAutoNum type="alphaLcPeriod"/>
            </a:pPr>
            <a:r>
              <a:rPr lang="nl-NL" dirty="0"/>
              <a:t>Advies</a:t>
            </a:r>
          </a:p>
          <a:p>
            <a:endParaRPr lang="nl-NL" dirty="0"/>
          </a:p>
          <a:p>
            <a:r>
              <a:rPr lang="nl-NL" dirty="0"/>
              <a:t>2. Je gaat zo met je eigen groep bewijzen zoeken in je advies om te laten zien dat al deze onderdelen in jullie advies verwerkt zijn. Markeer het, geef het aan in het adviesrapport. </a:t>
            </a:r>
          </a:p>
          <a:p>
            <a:endParaRPr lang="nl-NL" dirty="0"/>
          </a:p>
          <a:p>
            <a:r>
              <a:rPr lang="nl-NL" dirty="0"/>
              <a:t>3. Na 20 minuten starten Walther en Machiel met hun rondje langs alle groepen om dit te bekijken en zo nodig van feedback te voorzien. </a:t>
            </a:r>
          </a:p>
          <a:p>
            <a:endParaRPr lang="nl-NL" dirty="0"/>
          </a:p>
          <a:p>
            <a:r>
              <a:rPr lang="nl-NL" dirty="0"/>
              <a:t>4. Als Machiel en Walther nog niet bij jullie zijn, kun je ondertussen natuurlijk kun je natuurlijk lekker doorwerken </a:t>
            </a:r>
            <a:r>
              <a:rPr lang="nl-NL" dirty="0">
                <a:sym typeface="Wingdings" panose="05000000000000000000" pitchFamily="2" charset="2"/>
              </a:rPr>
              <a:t> </a:t>
            </a:r>
          </a:p>
          <a:p>
            <a:endParaRPr lang="nl-NL" dirty="0">
              <a:sym typeface="Wingdings" panose="05000000000000000000" pitchFamily="2" charset="2"/>
            </a:endParaRPr>
          </a:p>
          <a:p>
            <a:r>
              <a:rPr lang="nl-NL" dirty="0">
                <a:sym typeface="Wingdings" panose="05000000000000000000" pitchFamily="2" charset="2"/>
              </a:rPr>
              <a:t>2. Kom om </a:t>
            </a:r>
            <a:r>
              <a:rPr lang="nl-NL" b="1" dirty="0">
                <a:sym typeface="Wingdings" panose="05000000000000000000" pitchFamily="2" charset="2"/>
              </a:rPr>
              <a:t>11.15 naar klaslokaal </a:t>
            </a:r>
            <a:r>
              <a:rPr lang="nl-NL" dirty="0">
                <a:sym typeface="Wingdings" panose="05000000000000000000" pitchFamily="2" charset="2"/>
              </a:rPr>
              <a:t>en dan is daar de enquête over jullie tevredenheid…lekker invullen! </a:t>
            </a:r>
            <a:endParaRPr lang="nl-NL" dirty="0"/>
          </a:p>
          <a:p>
            <a:pPr marL="342900" indent="-342900">
              <a:buAutoNum type="alphaLcPeriod"/>
            </a:pPr>
            <a:endParaRPr lang="nl-NL" dirty="0"/>
          </a:p>
          <a:p>
            <a:pPr marL="342900" indent="-342900">
              <a:buAutoNum type="alphaLcPeriod"/>
            </a:pPr>
            <a:endParaRPr lang="nl-NL" dirty="0"/>
          </a:p>
        </p:txBody>
      </p:sp>
    </p:spTree>
    <p:extLst>
      <p:ext uri="{BB962C8B-B14F-4D97-AF65-F5344CB8AC3E}">
        <p14:creationId xmlns:p14="http://schemas.microsoft.com/office/powerpoint/2010/main" val="41797567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p:cNvSpPr/>
          <p:nvPr/>
        </p:nvSpPr>
        <p:spPr>
          <a:xfrm>
            <a:off x="-29232" y="0"/>
            <a:ext cx="556077" cy="6858000"/>
          </a:xfrm>
          <a:prstGeom prst="rect">
            <a:avLst/>
          </a:prstGeom>
          <a:solidFill>
            <a:srgbClr val="CCFF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6" name="Rectangle 3"/>
          <p:cNvSpPr>
            <a:spLocks noChangeArrowheads="1"/>
          </p:cNvSpPr>
          <p:nvPr/>
        </p:nvSpPr>
        <p:spPr bwMode="auto">
          <a:xfrm>
            <a:off x="978197" y="754244"/>
            <a:ext cx="3823855" cy="83099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marL="171450" indent="-171450" eaLnBrk="0" hangingPunct="0">
              <a:buFont typeface="Arial" pitchFamily="34" charset="0"/>
              <a:buChar char="•"/>
            </a:pPr>
            <a:r>
              <a:rPr lang="nl-NL" sz="1200" b="1" dirty="0">
                <a:solidFill>
                  <a:srgbClr val="0070C0"/>
                </a:solidFill>
                <a:latin typeface="Arial" panose="020B0604020202020204" pitchFamily="34" charset="0"/>
                <a:ea typeface="Calibri" pitchFamily="34" charset="0"/>
                <a:cs typeface="Arial" panose="020B0604020202020204" pitchFamily="34" charset="0"/>
              </a:rPr>
              <a:t>Leerdoel </a:t>
            </a:r>
            <a:br>
              <a:rPr lang="nl-NL" sz="1100" b="1" dirty="0">
                <a:solidFill>
                  <a:srgbClr val="0070C0"/>
                </a:solidFill>
                <a:ea typeface="Calibri" pitchFamily="34" charset="0"/>
                <a:cs typeface="Arial" charset="0"/>
              </a:rPr>
            </a:br>
            <a:r>
              <a:rPr lang="nl-NL" sz="1200" dirty="0">
                <a:ea typeface="Calibri" pitchFamily="34" charset="0"/>
                <a:cs typeface="Arial" charset="0"/>
              </a:rPr>
              <a:t>Je kunt informatie verzamelen en verwerken. </a:t>
            </a:r>
          </a:p>
          <a:p>
            <a:pPr marL="171450" indent="-171450" eaLnBrk="0" hangingPunct="0">
              <a:buFont typeface="Arial" pitchFamily="34" charset="0"/>
              <a:buChar char="•"/>
            </a:pPr>
            <a:r>
              <a:rPr lang="nl-NL" sz="1200" dirty="0">
                <a:ea typeface="Calibri" pitchFamily="34" charset="0"/>
                <a:cs typeface="Arial" charset="0"/>
              </a:rPr>
              <a:t>Je kunt theorie gebruiken als onderbouwing van je advies.</a:t>
            </a:r>
          </a:p>
        </p:txBody>
      </p:sp>
      <p:sp>
        <p:nvSpPr>
          <p:cNvPr id="7" name="Rectangle 4"/>
          <p:cNvSpPr>
            <a:spLocks noChangeArrowheads="1"/>
          </p:cNvSpPr>
          <p:nvPr/>
        </p:nvSpPr>
        <p:spPr bwMode="auto">
          <a:xfrm>
            <a:off x="978195" y="1691772"/>
            <a:ext cx="3823857" cy="83099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r>
              <a:rPr lang="nl-NL" sz="1200" b="1" dirty="0">
                <a:solidFill>
                  <a:srgbClr val="0070C0"/>
                </a:solidFill>
                <a:latin typeface="Arial" panose="020B0604020202020204" pitchFamily="34" charset="0"/>
                <a:ea typeface="Calibri" pitchFamily="34" charset="0"/>
                <a:cs typeface="Arial" panose="020B0604020202020204" pitchFamily="34" charset="0"/>
              </a:rPr>
              <a:t>Leerproduct</a:t>
            </a:r>
          </a:p>
          <a:p>
            <a:pPr marL="171450" indent="-171450" eaLnBrk="0" hangingPunct="0">
              <a:buFont typeface="Arial" pitchFamily="34" charset="0"/>
              <a:buChar char="•"/>
            </a:pPr>
            <a:r>
              <a:rPr lang="nl-NL" sz="1200" dirty="0">
                <a:ea typeface="Calibri" pitchFamily="34" charset="0"/>
                <a:cs typeface="Arial" charset="0"/>
              </a:rPr>
              <a:t>Een verslag met daarin uitgewerkte thema’s die belangrijk zijn voor de theoretische onderbouwing van het advies. </a:t>
            </a:r>
          </a:p>
        </p:txBody>
      </p:sp>
      <p:sp>
        <p:nvSpPr>
          <p:cNvPr id="8" name="Rectangle 5"/>
          <p:cNvSpPr>
            <a:spLocks noChangeArrowheads="1"/>
          </p:cNvSpPr>
          <p:nvPr/>
        </p:nvSpPr>
        <p:spPr bwMode="auto">
          <a:xfrm>
            <a:off x="978195" y="2648544"/>
            <a:ext cx="3823857" cy="397031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nchor="t">
            <a:spAutoFit/>
          </a:bodyPr>
          <a:lstStyle/>
          <a:p>
            <a:pPr>
              <a:defRPr/>
            </a:pPr>
            <a:r>
              <a:rPr lang="nl-NL" sz="1200" b="1" dirty="0" err="1">
                <a:solidFill>
                  <a:srgbClr val="0070C0"/>
                </a:solidFill>
                <a:latin typeface="Arial" panose="020B0604020202020204" pitchFamily="34" charset="0"/>
                <a:ea typeface="Calibri" pitchFamily="34" charset="0"/>
                <a:cs typeface="Arial" panose="020B0604020202020204" pitchFamily="34" charset="0"/>
              </a:rPr>
              <a:t>Leerpad</a:t>
            </a:r>
            <a:r>
              <a:rPr lang="nl-NL" sz="1200" b="1" dirty="0">
                <a:solidFill>
                  <a:srgbClr val="0070C0"/>
                </a:solidFill>
                <a:latin typeface="Arial" panose="020B0604020202020204" pitchFamily="34" charset="0"/>
                <a:ea typeface="Calibri" pitchFamily="34" charset="0"/>
                <a:cs typeface="Arial" panose="020B0604020202020204" pitchFamily="34" charset="0"/>
              </a:rPr>
              <a:t>      </a:t>
            </a:r>
            <a:r>
              <a:rPr lang="nl-NL" sz="1100" b="1" dirty="0">
                <a:solidFill>
                  <a:srgbClr val="0070C0"/>
                </a:solidFill>
                <a:ea typeface="Calibri" pitchFamily="34" charset="0"/>
                <a:cs typeface="Arial" charset="0"/>
              </a:rPr>
              <a:t>                                                                                </a:t>
            </a:r>
          </a:p>
          <a:p>
            <a:pPr marL="171450" indent="-171450" eaLnBrk="0" hangingPunct="0">
              <a:buFont typeface="Arial" pitchFamily="34" charset="0"/>
              <a:buChar char="•"/>
              <a:defRPr/>
            </a:pPr>
            <a:r>
              <a:rPr lang="nl-NL" sz="1200" dirty="0">
                <a:ea typeface="Calibri" pitchFamily="34" charset="0"/>
                <a:cs typeface="Arial" charset="0"/>
              </a:rPr>
              <a:t>Lees de casus.</a:t>
            </a:r>
          </a:p>
          <a:p>
            <a:pPr marL="171450" indent="-171450" eaLnBrk="0" hangingPunct="0">
              <a:buFont typeface="Arial" pitchFamily="34" charset="0"/>
              <a:buChar char="•"/>
              <a:defRPr/>
            </a:pPr>
            <a:r>
              <a:rPr lang="nl-NL" sz="1200" dirty="0">
                <a:ea typeface="Calibri" pitchFamily="34" charset="0"/>
                <a:cs typeface="Arial" charset="0"/>
              </a:rPr>
              <a:t>Bepaal welke thema’s daarbij horen vanuit je specialisatie.</a:t>
            </a:r>
          </a:p>
          <a:p>
            <a:pPr marL="171450" indent="-171450" eaLnBrk="0" hangingPunct="0">
              <a:buFont typeface="Arial" pitchFamily="34" charset="0"/>
              <a:buChar char="•"/>
              <a:defRPr/>
            </a:pPr>
            <a:r>
              <a:rPr lang="nl-NL" sz="1200" dirty="0">
                <a:ea typeface="Calibri" pitchFamily="34" charset="0"/>
                <a:cs typeface="Arial" charset="0"/>
              </a:rPr>
              <a:t>Per specialisatie werk je minimaal uit: </a:t>
            </a:r>
          </a:p>
          <a:p>
            <a:pPr marL="628650" lvl="2" indent="-171450" eaLnBrk="0" hangingPunct="0">
              <a:buFont typeface="Arial" pitchFamily="34" charset="0"/>
              <a:buChar char="•"/>
              <a:defRPr/>
            </a:pPr>
            <a:r>
              <a:rPr lang="nl-NL" sz="1200" dirty="0">
                <a:ea typeface="Calibri" pitchFamily="34" charset="0"/>
                <a:cs typeface="Arial" charset="0"/>
              </a:rPr>
              <a:t>Lifestyle: bewegen, gezondheid, groen</a:t>
            </a:r>
          </a:p>
          <a:p>
            <a:pPr marL="628650" lvl="2" indent="-171450" eaLnBrk="0" hangingPunct="0">
              <a:buFont typeface="Arial" pitchFamily="34" charset="0"/>
              <a:buChar char="•"/>
              <a:defRPr/>
            </a:pPr>
            <a:r>
              <a:rPr lang="nl-NL" sz="1200" dirty="0">
                <a:ea typeface="Calibri" pitchFamily="34" charset="0"/>
                <a:cs typeface="Arial" charset="0"/>
              </a:rPr>
              <a:t>Vrijetijd: </a:t>
            </a:r>
            <a:r>
              <a:rPr lang="nl-NL" sz="1200" dirty="0" err="1">
                <a:ea typeface="Calibri" pitchFamily="34" charset="0"/>
                <a:cs typeface="Arial" charset="0"/>
              </a:rPr>
              <a:t>leisure</a:t>
            </a:r>
            <a:r>
              <a:rPr lang="nl-NL" sz="1200" dirty="0">
                <a:ea typeface="Calibri" pitchFamily="34" charset="0"/>
                <a:cs typeface="Arial" charset="0"/>
              </a:rPr>
              <a:t> regie, recreatie in de stad, duurzaamheid</a:t>
            </a:r>
          </a:p>
          <a:p>
            <a:pPr marL="628650" lvl="2" indent="-171450" eaLnBrk="0" hangingPunct="0">
              <a:buFont typeface="Arial" pitchFamily="34" charset="0"/>
              <a:buChar char="•"/>
              <a:defRPr/>
            </a:pPr>
            <a:r>
              <a:rPr lang="nl-NL" sz="1200" dirty="0">
                <a:ea typeface="Calibri" pitchFamily="34" charset="0"/>
                <a:cs typeface="Arial" charset="0"/>
              </a:rPr>
              <a:t>Water en energie: klimaatadaptatie, hittestress, waterberging</a:t>
            </a:r>
          </a:p>
          <a:p>
            <a:pPr marL="628650" lvl="2" indent="-171450" eaLnBrk="0" hangingPunct="0">
              <a:buFont typeface="Arial" pitchFamily="34" charset="0"/>
              <a:buChar char="•"/>
              <a:defRPr/>
            </a:pPr>
            <a:r>
              <a:rPr lang="nl-NL" sz="1200" dirty="0">
                <a:ea typeface="Calibri" pitchFamily="34" charset="0"/>
                <a:cs typeface="Arial" charset="0"/>
              </a:rPr>
              <a:t>Stad en wijk: sociale cohesie, leefbaarheid, groen</a:t>
            </a:r>
          </a:p>
          <a:p>
            <a:pPr marL="171450" indent="-171450" eaLnBrk="0" hangingPunct="0">
              <a:buFont typeface="Arial" pitchFamily="34" charset="0"/>
              <a:buChar char="•"/>
              <a:defRPr/>
            </a:pPr>
            <a:r>
              <a:rPr lang="nl-NL" sz="1200" dirty="0">
                <a:ea typeface="Calibri" pitchFamily="34" charset="0"/>
                <a:cs typeface="Arial" charset="0"/>
              </a:rPr>
              <a:t>Beschrijf welke ambities de gemeente Tilburg heeft op deze thema’s. </a:t>
            </a:r>
          </a:p>
          <a:p>
            <a:pPr marL="171450" indent="-171450" eaLnBrk="0" hangingPunct="0">
              <a:buFont typeface="Arial" pitchFamily="34" charset="0"/>
              <a:buChar char="•"/>
              <a:defRPr/>
            </a:pPr>
            <a:r>
              <a:rPr lang="nl-NL" sz="1200" dirty="0">
                <a:ea typeface="Calibri" pitchFamily="34" charset="0"/>
                <a:cs typeface="Arial" charset="0"/>
              </a:rPr>
              <a:t>Zoek betrouwbare bronnen en lees de voorgestelde bronnen. </a:t>
            </a:r>
          </a:p>
          <a:p>
            <a:pPr marL="171450" indent="-171450" eaLnBrk="0" hangingPunct="0">
              <a:buFont typeface="Arial" pitchFamily="34" charset="0"/>
              <a:buChar char="•"/>
              <a:defRPr/>
            </a:pPr>
            <a:r>
              <a:rPr lang="nl-NL" sz="1200" dirty="0">
                <a:ea typeface="Calibri" pitchFamily="34" charset="0"/>
                <a:cs typeface="Arial" charset="0"/>
              </a:rPr>
              <a:t>Werk elk thema uit met de verzamelde theorie, zodat het uiteindelijk kan dienen als onderbouwing voor je advies. </a:t>
            </a:r>
          </a:p>
          <a:p>
            <a:pPr marL="171450" indent="-171450" eaLnBrk="0" hangingPunct="0">
              <a:buFont typeface="Arial" pitchFamily="34" charset="0"/>
              <a:buChar char="•"/>
              <a:defRPr/>
            </a:pPr>
            <a:r>
              <a:rPr lang="nl-NL" sz="1200" dirty="0">
                <a:ea typeface="Calibri" pitchFamily="34" charset="0"/>
                <a:cs typeface="Arial" charset="0"/>
              </a:rPr>
              <a:t>Beschrijf per thema waarom het belangrijk is voor een leefbare stad. </a:t>
            </a:r>
          </a:p>
        </p:txBody>
      </p:sp>
      <p:sp>
        <p:nvSpPr>
          <p:cNvPr id="9" name="Rectangle 6"/>
          <p:cNvSpPr>
            <a:spLocks noChangeArrowheads="1"/>
          </p:cNvSpPr>
          <p:nvPr/>
        </p:nvSpPr>
        <p:spPr bwMode="auto">
          <a:xfrm>
            <a:off x="5442623" y="754146"/>
            <a:ext cx="3500438" cy="156966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defRPr/>
            </a:pPr>
            <a:r>
              <a:rPr lang="nl-NL" sz="1200" b="1" dirty="0">
                <a:solidFill>
                  <a:srgbClr val="0070C0"/>
                </a:solidFill>
                <a:latin typeface="Arial" panose="020B0604020202020204" pitchFamily="34" charset="0"/>
                <a:ea typeface="Calibri" pitchFamily="34" charset="0"/>
                <a:cs typeface="Arial" panose="020B0604020202020204" pitchFamily="34" charset="0"/>
              </a:rPr>
              <a:t>Samenwerken</a:t>
            </a:r>
            <a:r>
              <a:rPr lang="nl-NL" sz="1100" b="1" dirty="0">
                <a:ea typeface="Calibri" pitchFamily="34" charset="0"/>
                <a:cs typeface="Arial" charset="0"/>
              </a:rPr>
              <a:t>		</a:t>
            </a:r>
            <a:endParaRPr lang="nl-NL" sz="1100" b="1" dirty="0">
              <a:solidFill>
                <a:srgbClr val="0070C0"/>
              </a:solidFill>
              <a:ea typeface="Calibri" pitchFamily="34" charset="0"/>
              <a:cs typeface="Arial" charset="0"/>
            </a:endParaRPr>
          </a:p>
          <a:p>
            <a:pPr marL="171450" indent="-171450" eaLnBrk="0" hangingPunct="0">
              <a:buFont typeface="Arial" pitchFamily="34" charset="0"/>
              <a:buChar char="•"/>
            </a:pPr>
            <a:r>
              <a:rPr lang="nl-NL" sz="1200" dirty="0">
                <a:ea typeface="Calibri" pitchFamily="34" charset="0"/>
                <a:cs typeface="Arial" charset="0"/>
              </a:rPr>
              <a:t>Deze opdracht maak je alleen.</a:t>
            </a:r>
          </a:p>
          <a:p>
            <a:pPr marL="171450" indent="-171450" eaLnBrk="0" hangingPunct="0">
              <a:buFont typeface="Arial" pitchFamily="34" charset="0"/>
              <a:buChar char="•"/>
            </a:pPr>
            <a:r>
              <a:rPr lang="nl-NL" sz="1200" dirty="0">
                <a:ea typeface="Calibri" pitchFamily="34" charset="0"/>
                <a:cs typeface="Arial" charset="0"/>
              </a:rPr>
              <a:t>Plaats je product op het Leerplatform.</a:t>
            </a:r>
          </a:p>
          <a:p>
            <a:pPr marL="171450" indent="-171450" eaLnBrk="0" hangingPunct="0">
              <a:buFont typeface="Arial" pitchFamily="34" charset="0"/>
              <a:buChar char="•"/>
            </a:pPr>
            <a:r>
              <a:rPr lang="nl-NL" sz="1200" dirty="0">
                <a:ea typeface="Calibri" pitchFamily="34" charset="0"/>
                <a:cs typeface="Arial" charset="0"/>
              </a:rPr>
              <a:t>Bekijk leerproducten van anderen en geef feedback.</a:t>
            </a:r>
          </a:p>
          <a:p>
            <a:pPr marL="171450" indent="-171450" eaLnBrk="0" hangingPunct="0">
              <a:buFont typeface="Arial" pitchFamily="34" charset="0"/>
              <a:buChar char="•"/>
            </a:pPr>
            <a:r>
              <a:rPr lang="nl-NL" sz="1200" dirty="0">
                <a:ea typeface="Calibri" pitchFamily="34" charset="0"/>
                <a:cs typeface="Arial" charset="0"/>
              </a:rPr>
              <a:t>Verbeter je leerproduct en plaats versie 2</a:t>
            </a:r>
          </a:p>
          <a:p>
            <a:pPr marL="171450" indent="-171450" eaLnBrk="0" hangingPunct="0">
              <a:buFont typeface="Arial" pitchFamily="34" charset="0"/>
              <a:buChar char="•"/>
            </a:pPr>
            <a:r>
              <a:rPr lang="nl-NL" sz="1200" dirty="0">
                <a:ea typeface="Calibri" pitchFamily="34" charset="0"/>
                <a:cs typeface="Arial" charset="0"/>
              </a:rPr>
              <a:t>Versie 1 op 20-09-2019</a:t>
            </a:r>
          </a:p>
          <a:p>
            <a:pPr marL="171450" indent="-171450" eaLnBrk="0" hangingPunct="0">
              <a:buFont typeface="Arial" pitchFamily="34" charset="0"/>
              <a:buChar char="•"/>
            </a:pPr>
            <a:r>
              <a:rPr lang="nl-NL" sz="1200" dirty="0">
                <a:ea typeface="Calibri" pitchFamily="34" charset="0"/>
                <a:cs typeface="Arial" charset="0"/>
              </a:rPr>
              <a:t>Versie 2 op 27-09-2018</a:t>
            </a:r>
          </a:p>
        </p:txBody>
      </p:sp>
      <p:sp>
        <p:nvSpPr>
          <p:cNvPr id="10" name="Rectangle 8"/>
          <p:cNvSpPr>
            <a:spLocks noChangeArrowheads="1"/>
          </p:cNvSpPr>
          <p:nvPr/>
        </p:nvSpPr>
        <p:spPr bwMode="auto">
          <a:xfrm>
            <a:off x="5442623" y="2513702"/>
            <a:ext cx="3507254" cy="83099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defRPr/>
            </a:pPr>
            <a:r>
              <a:rPr lang="nl-NL" sz="1200" b="1" dirty="0">
                <a:solidFill>
                  <a:srgbClr val="0070C0"/>
                </a:solidFill>
                <a:latin typeface="Arial" panose="020B0604020202020204" pitchFamily="34" charset="0"/>
                <a:ea typeface="Calibri" pitchFamily="34" charset="0"/>
                <a:cs typeface="Arial" panose="020B0604020202020204" pitchFamily="34" charset="0"/>
              </a:rPr>
              <a:t>Bijeenkomsten</a:t>
            </a:r>
          </a:p>
          <a:p>
            <a:pPr marL="171450" indent="-171450">
              <a:buFont typeface="Arial" pitchFamily="34" charset="0"/>
              <a:buChar char="•"/>
              <a:defRPr/>
            </a:pPr>
            <a:r>
              <a:rPr lang="nl-NL" sz="1200" dirty="0">
                <a:ea typeface="Calibri" pitchFamily="34" charset="0"/>
                <a:cs typeface="Arial" charset="0"/>
              </a:rPr>
              <a:t>Bijeenkomsten onderzoeken </a:t>
            </a:r>
          </a:p>
          <a:p>
            <a:pPr marL="171450" indent="-171450">
              <a:buFont typeface="Arial" pitchFamily="34" charset="0"/>
              <a:buChar char="•"/>
              <a:defRPr/>
            </a:pPr>
            <a:r>
              <a:rPr lang="nl-NL" sz="1200" dirty="0">
                <a:ea typeface="Calibri" pitchFamily="34" charset="0"/>
                <a:cs typeface="Arial" charset="0"/>
              </a:rPr>
              <a:t>Bijeenkomsten specialisatie</a:t>
            </a:r>
          </a:p>
          <a:p>
            <a:pPr marL="171450" indent="-171450">
              <a:buFont typeface="Arial" pitchFamily="34" charset="0"/>
              <a:buChar char="•"/>
              <a:defRPr/>
            </a:pPr>
            <a:r>
              <a:rPr lang="nl-NL" sz="1200" dirty="0">
                <a:ea typeface="Calibri" pitchFamily="34" charset="0"/>
                <a:cs typeface="Arial" charset="0"/>
              </a:rPr>
              <a:t>Bezoek gemeente 3 september </a:t>
            </a:r>
          </a:p>
        </p:txBody>
      </p:sp>
      <p:sp>
        <p:nvSpPr>
          <p:cNvPr id="11" name="Rectangle 8"/>
          <p:cNvSpPr>
            <a:spLocks noChangeArrowheads="1"/>
          </p:cNvSpPr>
          <p:nvPr/>
        </p:nvSpPr>
        <p:spPr bwMode="auto">
          <a:xfrm>
            <a:off x="5442623" y="3578562"/>
            <a:ext cx="3500438" cy="101566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pPr>
              <a:defRPr/>
            </a:pPr>
            <a:r>
              <a:rPr lang="nl-NL" sz="1200" b="1" dirty="0">
                <a:solidFill>
                  <a:srgbClr val="0070C0"/>
                </a:solidFill>
                <a:latin typeface="Arial" panose="020B0604020202020204" pitchFamily="34" charset="0"/>
                <a:ea typeface="Calibri" pitchFamily="34" charset="0"/>
                <a:cs typeface="Arial" panose="020B0604020202020204" pitchFamily="34" charset="0"/>
              </a:rPr>
              <a:t>Bronnen</a:t>
            </a:r>
          </a:p>
          <a:p>
            <a:pPr marL="171450" indent="-171450">
              <a:buFont typeface="Arial" panose="020B0604020202020204" pitchFamily="34" charset="0"/>
              <a:buChar char="•"/>
              <a:defRPr/>
            </a:pPr>
            <a:r>
              <a:rPr lang="nl-NL" sz="1200" dirty="0">
                <a:ea typeface="Calibri" pitchFamily="34" charset="0"/>
                <a:cs typeface="Arial" charset="0"/>
                <a:hlinkClick r:id="rId3"/>
              </a:rPr>
              <a:t>Bestuurlijke informatie gemeente Tilburg</a:t>
            </a:r>
            <a:endParaRPr lang="nl-NL" sz="1200" dirty="0">
              <a:ea typeface="Calibri" pitchFamily="34" charset="0"/>
              <a:cs typeface="Arial" charset="0"/>
            </a:endParaRPr>
          </a:p>
          <a:p>
            <a:pPr marL="171450" indent="-171450">
              <a:buFont typeface="Arial" panose="020B0604020202020204" pitchFamily="34" charset="0"/>
              <a:buChar char="•"/>
              <a:defRPr/>
            </a:pPr>
            <a:r>
              <a:rPr lang="nl-NL" sz="1200" dirty="0">
                <a:ea typeface="Calibri" pitchFamily="34" charset="0"/>
                <a:cs typeface="Arial" charset="0"/>
                <a:hlinkClick r:id="rId4"/>
              </a:rPr>
              <a:t>Nieuwe coalitie gemeente Tilburg presenteert bestuursakkoord </a:t>
            </a:r>
            <a:endParaRPr lang="nl-NL" sz="1200" dirty="0">
              <a:ea typeface="Calibri" pitchFamily="34" charset="0"/>
              <a:cs typeface="Arial" charset="0"/>
            </a:endParaRPr>
          </a:p>
          <a:p>
            <a:pPr marL="171450" indent="-171450">
              <a:buFont typeface="Arial" panose="020B0604020202020204" pitchFamily="34" charset="0"/>
              <a:buChar char="•"/>
              <a:defRPr/>
            </a:pPr>
            <a:r>
              <a:rPr lang="nl-NL" sz="1200" dirty="0">
                <a:ea typeface="Calibri" pitchFamily="34" charset="0"/>
                <a:cs typeface="Arial" charset="0"/>
                <a:hlinkClick r:id="rId5"/>
              </a:rPr>
              <a:t>Begroting leefbaarheid gemeente Tilburg</a:t>
            </a:r>
            <a:endParaRPr lang="nl-NL" sz="1200" dirty="0">
              <a:ea typeface="Calibri" pitchFamily="34" charset="0"/>
              <a:cs typeface="Arial" charset="0"/>
            </a:endParaRPr>
          </a:p>
        </p:txBody>
      </p:sp>
      <p:sp>
        <p:nvSpPr>
          <p:cNvPr id="12" name="Rechthoek 11"/>
          <p:cNvSpPr/>
          <p:nvPr/>
        </p:nvSpPr>
        <p:spPr>
          <a:xfrm>
            <a:off x="508001" y="6672145"/>
            <a:ext cx="8636000" cy="202216"/>
          </a:xfrm>
          <a:prstGeom prst="rect">
            <a:avLst/>
          </a:prstGeom>
          <a:solidFill>
            <a:srgbClr val="CCFF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4" name="Text Box 96"/>
          <p:cNvSpPr txBox="1">
            <a:spLocks noChangeArrowheads="1"/>
          </p:cNvSpPr>
          <p:nvPr/>
        </p:nvSpPr>
        <p:spPr bwMode="auto">
          <a:xfrm>
            <a:off x="1455738" y="496888"/>
            <a:ext cx="184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nl-NL"/>
          </a:p>
        </p:txBody>
      </p:sp>
      <p:sp>
        <p:nvSpPr>
          <p:cNvPr id="15" name="Text Box 103"/>
          <p:cNvSpPr txBox="1">
            <a:spLocks noChangeArrowheads="1"/>
          </p:cNvSpPr>
          <p:nvPr/>
        </p:nvSpPr>
        <p:spPr bwMode="auto">
          <a:xfrm>
            <a:off x="323850" y="2708275"/>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nl-NL"/>
          </a:p>
        </p:txBody>
      </p:sp>
      <p:sp>
        <p:nvSpPr>
          <p:cNvPr id="16" name="Text Box 105"/>
          <p:cNvSpPr txBox="1">
            <a:spLocks noChangeArrowheads="1"/>
          </p:cNvSpPr>
          <p:nvPr/>
        </p:nvSpPr>
        <p:spPr bwMode="auto">
          <a:xfrm>
            <a:off x="323850" y="2781300"/>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nl-NL"/>
          </a:p>
        </p:txBody>
      </p:sp>
      <p:sp>
        <p:nvSpPr>
          <p:cNvPr id="17" name="Rechthoek 1"/>
          <p:cNvSpPr>
            <a:spLocks noChangeArrowheads="1"/>
          </p:cNvSpPr>
          <p:nvPr/>
        </p:nvSpPr>
        <p:spPr bwMode="auto">
          <a:xfrm>
            <a:off x="1008062" y="122238"/>
            <a:ext cx="802843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nl-NL" sz="2800" dirty="0">
                <a:latin typeface="Calibri" pitchFamily="34" charset="0"/>
              </a:rPr>
              <a:t>1920_LBS_1_Theoretisch kader</a:t>
            </a:r>
          </a:p>
        </p:txBody>
      </p:sp>
      <p:pic>
        <p:nvPicPr>
          <p:cNvPr id="18" name="Afbeelding 17"/>
          <p:cNvPicPr>
            <a:picLocks noChangeAspect="1"/>
          </p:cNvPicPr>
          <p:nvPr/>
        </p:nvPicPr>
        <p:blipFill>
          <a:blip r:embed="rId6" cstate="print"/>
          <a:stretch>
            <a:fillRect/>
          </a:stretch>
        </p:blipFill>
        <p:spPr>
          <a:xfrm>
            <a:off x="-30585" y="0"/>
            <a:ext cx="1053380" cy="756400"/>
          </a:xfrm>
          <a:prstGeom prst="rect">
            <a:avLst/>
          </a:prstGeom>
        </p:spPr>
      </p:pic>
      <p:pic>
        <p:nvPicPr>
          <p:cNvPr id="19" name="Afbeelding 18"/>
          <p:cNvPicPr>
            <a:picLocks noChangeAspect="1"/>
          </p:cNvPicPr>
          <p:nvPr/>
        </p:nvPicPr>
        <p:blipFill rotWithShape="1">
          <a:blip r:embed="rId7" cstate="print"/>
          <a:srcRect l="21805" r="10840"/>
          <a:stretch/>
        </p:blipFill>
        <p:spPr>
          <a:xfrm>
            <a:off x="617786" y="754146"/>
            <a:ext cx="299335" cy="412425"/>
          </a:xfrm>
          <a:prstGeom prst="rect">
            <a:avLst/>
          </a:prstGeom>
        </p:spPr>
      </p:pic>
      <p:pic>
        <p:nvPicPr>
          <p:cNvPr id="20" name="Afbeelding 19"/>
          <p:cNvPicPr>
            <a:picLocks noChangeAspect="1"/>
          </p:cNvPicPr>
          <p:nvPr/>
        </p:nvPicPr>
        <p:blipFill>
          <a:blip r:embed="rId8" cstate="print"/>
          <a:stretch>
            <a:fillRect/>
          </a:stretch>
        </p:blipFill>
        <p:spPr>
          <a:xfrm>
            <a:off x="643175" y="1691772"/>
            <a:ext cx="263290" cy="321303"/>
          </a:xfrm>
          <a:prstGeom prst="rect">
            <a:avLst/>
          </a:prstGeom>
        </p:spPr>
      </p:pic>
      <p:pic>
        <p:nvPicPr>
          <p:cNvPr id="21" name="Afbeelding 20"/>
          <p:cNvPicPr>
            <a:picLocks noChangeAspect="1"/>
          </p:cNvPicPr>
          <p:nvPr/>
        </p:nvPicPr>
        <p:blipFill>
          <a:blip r:embed="rId9" cstate="print"/>
          <a:stretch>
            <a:fillRect/>
          </a:stretch>
        </p:blipFill>
        <p:spPr>
          <a:xfrm>
            <a:off x="641678" y="2641032"/>
            <a:ext cx="266283" cy="416301"/>
          </a:xfrm>
          <a:prstGeom prst="rect">
            <a:avLst/>
          </a:prstGeom>
        </p:spPr>
      </p:pic>
      <p:pic>
        <p:nvPicPr>
          <p:cNvPr id="22" name="Afbeelding 21"/>
          <p:cNvPicPr>
            <a:picLocks noChangeAspect="1"/>
          </p:cNvPicPr>
          <p:nvPr/>
        </p:nvPicPr>
        <p:blipFill>
          <a:blip r:embed="rId10" cstate="print"/>
          <a:stretch>
            <a:fillRect/>
          </a:stretch>
        </p:blipFill>
        <p:spPr>
          <a:xfrm>
            <a:off x="4968976" y="765553"/>
            <a:ext cx="385812" cy="263054"/>
          </a:xfrm>
          <a:prstGeom prst="rect">
            <a:avLst/>
          </a:prstGeom>
        </p:spPr>
      </p:pic>
      <p:pic>
        <p:nvPicPr>
          <p:cNvPr id="23" name="Afbeelding 22"/>
          <p:cNvPicPr>
            <a:picLocks noChangeAspect="1"/>
          </p:cNvPicPr>
          <p:nvPr/>
        </p:nvPicPr>
        <p:blipFill>
          <a:blip r:embed="rId11" cstate="print"/>
          <a:stretch>
            <a:fillRect/>
          </a:stretch>
        </p:blipFill>
        <p:spPr>
          <a:xfrm>
            <a:off x="5060665" y="3609962"/>
            <a:ext cx="299225" cy="290796"/>
          </a:xfrm>
          <a:prstGeom prst="rect">
            <a:avLst/>
          </a:prstGeom>
        </p:spPr>
      </p:pic>
      <p:pic>
        <p:nvPicPr>
          <p:cNvPr id="24" name="Afbeelding 23"/>
          <p:cNvPicPr>
            <a:picLocks noChangeAspect="1"/>
          </p:cNvPicPr>
          <p:nvPr/>
        </p:nvPicPr>
        <p:blipFill rotWithShape="1">
          <a:blip r:embed="rId12" cstate="print"/>
          <a:srcRect l="17050" t="33024" r="61669" b="30375"/>
          <a:stretch/>
        </p:blipFill>
        <p:spPr>
          <a:xfrm>
            <a:off x="5084820" y="2622913"/>
            <a:ext cx="269390" cy="260485"/>
          </a:xfrm>
          <a:prstGeom prst="rect">
            <a:avLst/>
          </a:prstGeom>
        </p:spPr>
      </p:pic>
      <p:pic>
        <p:nvPicPr>
          <p:cNvPr id="1026" name="Picture 2" descr="Afbeeldingsresultaat voor leefbare stad"/>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6372200" y="4918302"/>
            <a:ext cx="2411761" cy="1499774"/>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2" descr="Afbeeldingsresultaat voor theori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890467" y="4993797"/>
            <a:ext cx="1314375" cy="13231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597684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p:cNvSpPr/>
          <p:nvPr/>
        </p:nvSpPr>
        <p:spPr>
          <a:xfrm>
            <a:off x="-29232" y="0"/>
            <a:ext cx="556077" cy="6858000"/>
          </a:xfrm>
          <a:prstGeom prst="rect">
            <a:avLst/>
          </a:prstGeom>
          <a:solidFill>
            <a:srgbClr val="CCFF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6" name="Rectangle 3"/>
          <p:cNvSpPr>
            <a:spLocks noChangeArrowheads="1"/>
          </p:cNvSpPr>
          <p:nvPr/>
        </p:nvSpPr>
        <p:spPr bwMode="auto">
          <a:xfrm>
            <a:off x="1022795" y="756418"/>
            <a:ext cx="3749701" cy="83099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eaLnBrk="0" hangingPunct="0"/>
            <a:r>
              <a:rPr lang="nl-NL" sz="1200" b="1">
                <a:solidFill>
                  <a:srgbClr val="0070C0"/>
                </a:solidFill>
                <a:latin typeface="Arial" panose="020B0604020202020204" pitchFamily="34" charset="0"/>
                <a:ea typeface="Calibri" pitchFamily="34" charset="0"/>
                <a:cs typeface="Arial" panose="020B0604020202020204" pitchFamily="34" charset="0"/>
              </a:rPr>
              <a:t>Leerdoel </a:t>
            </a:r>
            <a:endParaRPr lang="nl-NL" sz="1100" b="1">
              <a:solidFill>
                <a:srgbClr val="0070C0"/>
              </a:solidFill>
              <a:ea typeface="Calibri" pitchFamily="34" charset="0"/>
              <a:cs typeface="Arial" charset="0"/>
            </a:endParaRPr>
          </a:p>
          <a:p>
            <a:pPr marL="171450" indent="-171450" eaLnBrk="0" hangingPunct="0">
              <a:buFont typeface="Arial" pitchFamily="34" charset="0"/>
              <a:buChar char="•"/>
            </a:pPr>
            <a:r>
              <a:rPr lang="nl-NL" sz="1200">
                <a:ea typeface="Calibri" pitchFamily="34" charset="0"/>
                <a:cs typeface="Arial" charset="0"/>
              </a:rPr>
              <a:t>Je kunt onderzoeksmethodes onderscheiden.</a:t>
            </a:r>
          </a:p>
          <a:p>
            <a:pPr marL="171450" indent="-171450" eaLnBrk="0" hangingPunct="0">
              <a:buFont typeface="Arial" pitchFamily="34" charset="0"/>
              <a:buChar char="•"/>
            </a:pPr>
            <a:r>
              <a:rPr lang="nl-NL" sz="1200">
                <a:ea typeface="Calibri" pitchFamily="34" charset="0"/>
                <a:cs typeface="Arial" charset="0"/>
              </a:rPr>
              <a:t>Je kunt de gekozen veldonderzoeksmethode onderbouwen.  </a:t>
            </a:r>
          </a:p>
        </p:txBody>
      </p:sp>
      <p:sp>
        <p:nvSpPr>
          <p:cNvPr id="7" name="Rectangle 4"/>
          <p:cNvSpPr>
            <a:spLocks noChangeArrowheads="1"/>
          </p:cNvSpPr>
          <p:nvPr/>
        </p:nvSpPr>
        <p:spPr bwMode="auto">
          <a:xfrm>
            <a:off x="1025189" y="1749246"/>
            <a:ext cx="3744912" cy="1200329"/>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r>
              <a:rPr lang="nl-NL" sz="1200" b="1">
                <a:solidFill>
                  <a:srgbClr val="0070C0"/>
                </a:solidFill>
                <a:latin typeface="Arial" panose="020B0604020202020204" pitchFamily="34" charset="0"/>
                <a:ea typeface="Calibri" pitchFamily="34" charset="0"/>
                <a:cs typeface="Arial" panose="020B0604020202020204" pitchFamily="34" charset="0"/>
              </a:rPr>
              <a:t>Leerproduct</a:t>
            </a:r>
          </a:p>
          <a:p>
            <a:r>
              <a:rPr lang="nl-NL" sz="1200">
                <a:ea typeface="Calibri" pitchFamily="34" charset="0"/>
                <a:cs typeface="Arial" charset="0"/>
              </a:rPr>
              <a:t>Een verslag met daarin:  </a:t>
            </a:r>
          </a:p>
          <a:p>
            <a:pPr marL="171450" indent="-171450">
              <a:buFontTx/>
              <a:buChar char="-"/>
            </a:pPr>
            <a:r>
              <a:rPr lang="nl-NL" sz="1200">
                <a:ea typeface="Calibri" pitchFamily="34" charset="0"/>
                <a:cs typeface="Arial" charset="0"/>
              </a:rPr>
              <a:t>Uiteenzetting van mogelijke onderzoeksmethodes om veldonderzoek te verrichten. </a:t>
            </a:r>
          </a:p>
          <a:p>
            <a:pPr marL="171450" indent="-171450">
              <a:buFontTx/>
              <a:buChar char="-"/>
            </a:pPr>
            <a:r>
              <a:rPr lang="nl-NL" sz="1200">
                <a:ea typeface="Calibri" pitchFamily="34" charset="0"/>
                <a:cs typeface="Arial" charset="0"/>
              </a:rPr>
              <a:t>Motivatie van de gekozen onderzoeksmethodes</a:t>
            </a:r>
          </a:p>
          <a:p>
            <a:pPr marL="171450" indent="-171450">
              <a:buFontTx/>
              <a:buChar char="-"/>
            </a:pPr>
            <a:r>
              <a:rPr lang="nl-NL" sz="1200">
                <a:ea typeface="Calibri" pitchFamily="34" charset="0"/>
                <a:cs typeface="Arial" charset="0"/>
              </a:rPr>
              <a:t>Uitwerking gekozen methodes  </a:t>
            </a:r>
          </a:p>
        </p:txBody>
      </p:sp>
      <p:sp>
        <p:nvSpPr>
          <p:cNvPr id="8" name="Rectangle 5"/>
          <p:cNvSpPr>
            <a:spLocks noChangeArrowheads="1"/>
          </p:cNvSpPr>
          <p:nvPr/>
        </p:nvSpPr>
        <p:spPr bwMode="auto">
          <a:xfrm>
            <a:off x="1022795" y="3178643"/>
            <a:ext cx="3744912" cy="249299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t">
            <a:spAutoFit/>
          </a:bodyPr>
          <a:lstStyle/>
          <a:p>
            <a:pPr>
              <a:defRPr/>
            </a:pPr>
            <a:r>
              <a:rPr lang="nl-NL" sz="1200" b="1">
                <a:solidFill>
                  <a:srgbClr val="0070C0"/>
                </a:solidFill>
                <a:latin typeface="Arial" panose="020B0604020202020204" pitchFamily="34" charset="0"/>
                <a:ea typeface="Calibri" pitchFamily="34" charset="0"/>
                <a:cs typeface="Arial" panose="020B0604020202020204" pitchFamily="34" charset="0"/>
              </a:rPr>
              <a:t>Leerpad      </a:t>
            </a:r>
            <a:r>
              <a:rPr lang="nl-NL" sz="1100" b="1">
                <a:solidFill>
                  <a:srgbClr val="0070C0"/>
                </a:solidFill>
                <a:ea typeface="Calibri" pitchFamily="34" charset="0"/>
                <a:cs typeface="Arial" charset="0"/>
              </a:rPr>
              <a:t>                                                                                </a:t>
            </a:r>
          </a:p>
          <a:p>
            <a:pPr marL="171450" indent="-171450">
              <a:buFont typeface="Arial" panose="020B0604020202020204" pitchFamily="34" charset="0"/>
              <a:buChar char="•"/>
              <a:defRPr/>
            </a:pPr>
            <a:r>
              <a:rPr lang="nl-NL" sz="1200">
                <a:ea typeface="Calibri" pitchFamily="34" charset="0"/>
                <a:cs typeface="Arial" charset="0"/>
              </a:rPr>
              <a:t>Uiteenzetting van de mogelijke onderzoeksmethodes die geschikt kunnen zijn om jullie onderzoeksvraag te beantwoorden. </a:t>
            </a:r>
          </a:p>
          <a:p>
            <a:pPr marL="171450" indent="-171450">
              <a:buFont typeface="Arial" panose="020B0604020202020204" pitchFamily="34" charset="0"/>
              <a:buChar char="•"/>
              <a:defRPr/>
            </a:pPr>
            <a:r>
              <a:rPr lang="nl-NL" sz="1200">
                <a:ea typeface="Calibri" pitchFamily="34" charset="0"/>
                <a:cs typeface="Arial" charset="0"/>
              </a:rPr>
              <a:t>Jullie maken een keuze uit de onderzoeksmethodes die gebruikt worden voor het kwalitatieve en kwantitatieve  onderzoek. </a:t>
            </a:r>
          </a:p>
          <a:p>
            <a:pPr marL="171450" indent="-171450">
              <a:buFont typeface="Arial" panose="020B0604020202020204" pitchFamily="34" charset="0"/>
              <a:buChar char="•"/>
              <a:defRPr/>
            </a:pPr>
            <a:r>
              <a:rPr lang="nl-NL" sz="1200">
                <a:ea typeface="Calibri" pitchFamily="34" charset="0"/>
                <a:cs typeface="Arial" charset="0"/>
              </a:rPr>
              <a:t>Motiveer waarom de gekozen methodes geschikt zijn om jullie onderzoeksvraag te beantwoorden. </a:t>
            </a:r>
          </a:p>
          <a:p>
            <a:pPr marL="171450" indent="-171450">
              <a:buFont typeface="Arial" panose="020B0604020202020204" pitchFamily="34" charset="0"/>
              <a:buChar char="•"/>
              <a:defRPr/>
            </a:pPr>
            <a:r>
              <a:rPr lang="nl-NL" sz="1200">
                <a:ea typeface="Calibri" pitchFamily="34" charset="0"/>
                <a:cs typeface="Arial" charset="0"/>
              </a:rPr>
              <a:t>Werk de methodes uit zodat je klaar bent voor de uitvoering van het onderzoek. </a:t>
            </a:r>
          </a:p>
          <a:p>
            <a:pPr marL="171450" indent="-171450">
              <a:buFont typeface="Arial" panose="020B0604020202020204" pitchFamily="34" charset="0"/>
              <a:buChar char="•"/>
              <a:defRPr/>
            </a:pPr>
            <a:r>
              <a:rPr lang="nl-NL" sz="1200">
                <a:ea typeface="Calibri" pitchFamily="34" charset="0"/>
                <a:cs typeface="Arial" charset="0"/>
              </a:rPr>
              <a:t>Voeg begeleidende afbeeldingen toe en denk aan een bronvermelding. 	</a:t>
            </a:r>
          </a:p>
        </p:txBody>
      </p:sp>
      <p:sp>
        <p:nvSpPr>
          <p:cNvPr id="9" name="Rectangle 6"/>
          <p:cNvSpPr>
            <a:spLocks noChangeArrowheads="1"/>
          </p:cNvSpPr>
          <p:nvPr/>
        </p:nvSpPr>
        <p:spPr bwMode="auto">
          <a:xfrm>
            <a:off x="5426674" y="760165"/>
            <a:ext cx="3500438" cy="156966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defRPr/>
            </a:pPr>
            <a:r>
              <a:rPr lang="nl-NL" sz="1200" b="1">
                <a:solidFill>
                  <a:srgbClr val="0070C0"/>
                </a:solidFill>
                <a:latin typeface="Arial" panose="020B0604020202020204" pitchFamily="34" charset="0"/>
                <a:ea typeface="Calibri" pitchFamily="34" charset="0"/>
                <a:cs typeface="Arial" panose="020B0604020202020204" pitchFamily="34" charset="0"/>
              </a:rPr>
              <a:t>Samenwerken</a:t>
            </a:r>
            <a:r>
              <a:rPr lang="nl-NL" sz="1100" b="1">
                <a:ea typeface="Calibri" pitchFamily="34" charset="0"/>
                <a:cs typeface="Arial" charset="0"/>
              </a:rPr>
              <a:t>		</a:t>
            </a:r>
            <a:endParaRPr lang="nl-NL" sz="1100" b="1">
              <a:solidFill>
                <a:srgbClr val="0070C0"/>
              </a:solidFill>
              <a:ea typeface="Calibri" pitchFamily="34" charset="0"/>
              <a:cs typeface="Arial" charset="0"/>
            </a:endParaRPr>
          </a:p>
          <a:p>
            <a:pPr marL="171450" indent="-171450" eaLnBrk="0" hangingPunct="0">
              <a:buFont typeface="Arial" pitchFamily="34" charset="0"/>
              <a:buChar char="•"/>
            </a:pPr>
            <a:r>
              <a:rPr lang="nl-NL" sz="1200">
                <a:ea typeface="Calibri" pitchFamily="34" charset="0"/>
                <a:cs typeface="Arial" charset="0"/>
              </a:rPr>
              <a:t>Deze opdracht maak je in groepsverband.</a:t>
            </a:r>
          </a:p>
          <a:p>
            <a:pPr marL="171450" indent="-171450" eaLnBrk="0" hangingPunct="0">
              <a:buFont typeface="Arial" pitchFamily="34" charset="0"/>
              <a:buChar char="•"/>
            </a:pPr>
            <a:r>
              <a:rPr lang="nl-NL" sz="1200">
                <a:ea typeface="Calibri" pitchFamily="34" charset="0"/>
                <a:cs typeface="Arial" charset="0"/>
              </a:rPr>
              <a:t>Plaats je product op het Leerplatform.</a:t>
            </a:r>
          </a:p>
          <a:p>
            <a:pPr marL="171450" indent="-171450" eaLnBrk="0" hangingPunct="0">
              <a:buFont typeface="Arial" pitchFamily="34" charset="0"/>
              <a:buChar char="•"/>
            </a:pPr>
            <a:r>
              <a:rPr lang="nl-NL" sz="1200">
                <a:ea typeface="Calibri" pitchFamily="34" charset="0"/>
                <a:cs typeface="Arial" charset="0"/>
              </a:rPr>
              <a:t>Bekijk leerproducten van anderen en geef feedback.</a:t>
            </a:r>
          </a:p>
          <a:p>
            <a:pPr marL="171450" indent="-171450" eaLnBrk="0" hangingPunct="0">
              <a:buFont typeface="Arial" pitchFamily="34" charset="0"/>
              <a:buChar char="•"/>
            </a:pPr>
            <a:r>
              <a:rPr lang="nl-NL" sz="1200">
                <a:ea typeface="Calibri" pitchFamily="34" charset="0"/>
                <a:cs typeface="Arial" charset="0"/>
              </a:rPr>
              <a:t>Verbeter je leerproduct en plaats versie 2</a:t>
            </a:r>
          </a:p>
          <a:p>
            <a:pPr marL="171450" indent="-171450" eaLnBrk="0" hangingPunct="0">
              <a:buFont typeface="Arial" pitchFamily="34" charset="0"/>
              <a:buChar char="•"/>
            </a:pPr>
            <a:r>
              <a:rPr lang="nl-NL" sz="1200">
                <a:ea typeface="Calibri" pitchFamily="34" charset="0"/>
                <a:cs typeface="Arial"/>
              </a:rPr>
              <a:t>Versie 1 27-09-2019</a:t>
            </a:r>
            <a:endParaRPr lang="nl-NL" sz="1200">
              <a:ea typeface="Calibri" pitchFamily="34" charset="0"/>
              <a:cs typeface="Arial" charset="0"/>
            </a:endParaRPr>
          </a:p>
          <a:p>
            <a:pPr marL="171450" indent="-171450" eaLnBrk="0" hangingPunct="0">
              <a:buFont typeface="Arial" pitchFamily="34" charset="0"/>
              <a:buChar char="•"/>
            </a:pPr>
            <a:r>
              <a:rPr lang="nl-NL" sz="1200">
                <a:ea typeface="Calibri" pitchFamily="34" charset="0"/>
                <a:cs typeface="Arial"/>
              </a:rPr>
              <a:t>Versie 2 04-10-2019</a:t>
            </a:r>
            <a:endParaRPr lang="nl-NL" sz="1200">
              <a:ea typeface="Calibri" pitchFamily="34" charset="0"/>
              <a:cs typeface="Arial" charset="0"/>
            </a:endParaRPr>
          </a:p>
        </p:txBody>
      </p:sp>
      <p:sp>
        <p:nvSpPr>
          <p:cNvPr id="10" name="Rectangle 8"/>
          <p:cNvSpPr>
            <a:spLocks noChangeArrowheads="1"/>
          </p:cNvSpPr>
          <p:nvPr/>
        </p:nvSpPr>
        <p:spPr bwMode="auto">
          <a:xfrm>
            <a:off x="5434994" y="2492086"/>
            <a:ext cx="3507254" cy="83099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defRPr/>
            </a:pPr>
            <a:r>
              <a:rPr lang="nl-NL" sz="1200" b="1">
                <a:solidFill>
                  <a:srgbClr val="0070C0"/>
                </a:solidFill>
                <a:latin typeface="Arial" panose="020B0604020202020204" pitchFamily="34" charset="0"/>
                <a:ea typeface="Calibri" pitchFamily="34" charset="0"/>
                <a:cs typeface="Arial" panose="020B0604020202020204" pitchFamily="34" charset="0"/>
              </a:rPr>
              <a:t>Bijeenkomsten</a:t>
            </a:r>
          </a:p>
          <a:p>
            <a:pPr marL="171450" indent="-171450">
              <a:buFont typeface="Arial" pitchFamily="34" charset="0"/>
              <a:buChar char="•"/>
              <a:defRPr/>
            </a:pPr>
            <a:r>
              <a:rPr lang="nl-NL" sz="1200">
                <a:ea typeface="Calibri" pitchFamily="34" charset="0"/>
                <a:cs typeface="Arial" charset="0"/>
              </a:rPr>
              <a:t>Bijeenkomsten onderzoek</a:t>
            </a:r>
          </a:p>
          <a:p>
            <a:pPr marL="171450" indent="-171450">
              <a:buFont typeface="Arial" pitchFamily="34" charset="0"/>
              <a:buChar char="•"/>
              <a:defRPr/>
            </a:pPr>
            <a:r>
              <a:rPr lang="nl-NL" sz="1200">
                <a:ea typeface="Calibri" pitchFamily="34" charset="0"/>
                <a:cs typeface="Arial" charset="0"/>
              </a:rPr>
              <a:t>Workshops specialisatie</a:t>
            </a:r>
          </a:p>
          <a:p>
            <a:pPr marL="171450" indent="-171450">
              <a:buFont typeface="Arial" pitchFamily="34" charset="0"/>
              <a:buChar char="•"/>
              <a:defRPr/>
            </a:pPr>
            <a:r>
              <a:rPr lang="nl-NL" sz="1200">
                <a:ea typeface="Calibri" pitchFamily="34" charset="0"/>
                <a:cs typeface="Arial" charset="0"/>
              </a:rPr>
              <a:t>Zelfwerkuren</a:t>
            </a:r>
          </a:p>
        </p:txBody>
      </p:sp>
      <p:sp>
        <p:nvSpPr>
          <p:cNvPr id="11" name="Rectangle 8"/>
          <p:cNvSpPr>
            <a:spLocks noChangeArrowheads="1"/>
          </p:cNvSpPr>
          <p:nvPr/>
        </p:nvSpPr>
        <p:spPr bwMode="auto">
          <a:xfrm>
            <a:off x="5426674" y="3507061"/>
            <a:ext cx="3500438" cy="646331"/>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pPr>
              <a:defRPr/>
            </a:pPr>
            <a:r>
              <a:rPr lang="nl-NL" sz="1200" b="1">
                <a:solidFill>
                  <a:srgbClr val="0070C0"/>
                </a:solidFill>
                <a:latin typeface="Arial" panose="020B0604020202020204" pitchFamily="34" charset="0"/>
                <a:ea typeface="Calibri" pitchFamily="34" charset="0"/>
                <a:cs typeface="Arial" panose="020B0604020202020204" pitchFamily="34" charset="0"/>
              </a:rPr>
              <a:t>Bronnen</a:t>
            </a:r>
          </a:p>
          <a:p>
            <a:pPr marL="171450" indent="-171450">
              <a:buFont typeface="Arial" panose="020B0604020202020204" pitchFamily="34" charset="0"/>
              <a:buChar char="•"/>
              <a:defRPr/>
            </a:pPr>
            <a:r>
              <a:rPr lang="nl-NL" sz="1200">
                <a:ea typeface="Calibri" pitchFamily="34" charset="0"/>
                <a:cs typeface="Arial" charset="0"/>
              </a:rPr>
              <a:t>Lessen over onderzoeksmethoden</a:t>
            </a:r>
          </a:p>
          <a:p>
            <a:pPr marL="171450" indent="-171450">
              <a:buFont typeface="Arial" panose="020B0604020202020204" pitchFamily="34" charset="0"/>
              <a:buChar char="•"/>
              <a:defRPr/>
            </a:pPr>
            <a:r>
              <a:rPr lang="nl-NL" sz="1200">
                <a:ea typeface="Calibri" pitchFamily="34" charset="0"/>
                <a:cs typeface="Arial" charset="0"/>
                <a:hlinkClick r:id="rId3"/>
              </a:rPr>
              <a:t>Fasen van de onderzoeksmethode</a:t>
            </a:r>
            <a:endParaRPr lang="nl-NL" sz="1200">
              <a:ea typeface="Calibri" pitchFamily="34" charset="0"/>
              <a:cs typeface="Arial" charset="0"/>
            </a:endParaRPr>
          </a:p>
        </p:txBody>
      </p:sp>
      <p:sp>
        <p:nvSpPr>
          <p:cNvPr id="12" name="Rechthoek 11"/>
          <p:cNvSpPr/>
          <p:nvPr/>
        </p:nvSpPr>
        <p:spPr>
          <a:xfrm>
            <a:off x="508001" y="6525344"/>
            <a:ext cx="8636000" cy="349017"/>
          </a:xfrm>
          <a:prstGeom prst="rect">
            <a:avLst/>
          </a:prstGeom>
          <a:solidFill>
            <a:srgbClr val="CCFF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4" name="Text Box 96"/>
          <p:cNvSpPr txBox="1">
            <a:spLocks noChangeArrowheads="1"/>
          </p:cNvSpPr>
          <p:nvPr/>
        </p:nvSpPr>
        <p:spPr bwMode="auto">
          <a:xfrm>
            <a:off x="1455738" y="496888"/>
            <a:ext cx="184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nl-NL"/>
          </a:p>
        </p:txBody>
      </p:sp>
      <p:sp>
        <p:nvSpPr>
          <p:cNvPr id="15" name="Text Box 103"/>
          <p:cNvSpPr txBox="1">
            <a:spLocks noChangeArrowheads="1"/>
          </p:cNvSpPr>
          <p:nvPr/>
        </p:nvSpPr>
        <p:spPr bwMode="auto">
          <a:xfrm>
            <a:off x="323850" y="2708275"/>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nl-NL"/>
          </a:p>
        </p:txBody>
      </p:sp>
      <p:sp>
        <p:nvSpPr>
          <p:cNvPr id="16" name="Text Box 105"/>
          <p:cNvSpPr txBox="1">
            <a:spLocks noChangeArrowheads="1"/>
          </p:cNvSpPr>
          <p:nvPr/>
        </p:nvSpPr>
        <p:spPr bwMode="auto">
          <a:xfrm>
            <a:off x="323850" y="2781300"/>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nl-NL"/>
          </a:p>
        </p:txBody>
      </p:sp>
      <p:sp>
        <p:nvSpPr>
          <p:cNvPr id="17" name="Rechthoek 1"/>
          <p:cNvSpPr>
            <a:spLocks noChangeArrowheads="1"/>
          </p:cNvSpPr>
          <p:nvPr/>
        </p:nvSpPr>
        <p:spPr bwMode="auto">
          <a:xfrm>
            <a:off x="1008062" y="122238"/>
            <a:ext cx="802843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nl-NL" sz="2800">
                <a:latin typeface="Calibri" pitchFamily="34" charset="0"/>
              </a:rPr>
              <a:t>1920_LBS_2_Onderzoeksmethodes</a:t>
            </a:r>
          </a:p>
        </p:txBody>
      </p:sp>
      <p:pic>
        <p:nvPicPr>
          <p:cNvPr id="18" name="Afbeelding 17"/>
          <p:cNvPicPr>
            <a:picLocks noChangeAspect="1"/>
          </p:cNvPicPr>
          <p:nvPr/>
        </p:nvPicPr>
        <p:blipFill>
          <a:blip r:embed="rId4" cstate="print"/>
          <a:stretch>
            <a:fillRect/>
          </a:stretch>
        </p:blipFill>
        <p:spPr>
          <a:xfrm>
            <a:off x="-30585" y="0"/>
            <a:ext cx="1053380" cy="756400"/>
          </a:xfrm>
          <a:prstGeom prst="rect">
            <a:avLst/>
          </a:prstGeom>
        </p:spPr>
      </p:pic>
      <p:pic>
        <p:nvPicPr>
          <p:cNvPr id="19" name="Afbeelding 18"/>
          <p:cNvPicPr>
            <a:picLocks noChangeAspect="1"/>
          </p:cNvPicPr>
          <p:nvPr/>
        </p:nvPicPr>
        <p:blipFill rotWithShape="1">
          <a:blip r:embed="rId5" cstate="print"/>
          <a:srcRect l="21805" r="10840"/>
          <a:stretch/>
        </p:blipFill>
        <p:spPr>
          <a:xfrm>
            <a:off x="617558" y="758200"/>
            <a:ext cx="299335" cy="412425"/>
          </a:xfrm>
          <a:prstGeom prst="rect">
            <a:avLst/>
          </a:prstGeom>
        </p:spPr>
      </p:pic>
      <p:pic>
        <p:nvPicPr>
          <p:cNvPr id="20" name="Afbeelding 19"/>
          <p:cNvPicPr>
            <a:picLocks noChangeAspect="1"/>
          </p:cNvPicPr>
          <p:nvPr/>
        </p:nvPicPr>
        <p:blipFill>
          <a:blip r:embed="rId6" cstate="print"/>
          <a:stretch>
            <a:fillRect/>
          </a:stretch>
        </p:blipFill>
        <p:spPr>
          <a:xfrm>
            <a:off x="643175" y="1797206"/>
            <a:ext cx="263290" cy="321303"/>
          </a:xfrm>
          <a:prstGeom prst="rect">
            <a:avLst/>
          </a:prstGeom>
        </p:spPr>
      </p:pic>
      <p:pic>
        <p:nvPicPr>
          <p:cNvPr id="21" name="Afbeelding 20"/>
          <p:cNvPicPr>
            <a:picLocks noChangeAspect="1"/>
          </p:cNvPicPr>
          <p:nvPr/>
        </p:nvPicPr>
        <p:blipFill>
          <a:blip r:embed="rId7" cstate="print"/>
          <a:stretch>
            <a:fillRect/>
          </a:stretch>
        </p:blipFill>
        <p:spPr>
          <a:xfrm>
            <a:off x="679165" y="3296907"/>
            <a:ext cx="266283" cy="416301"/>
          </a:xfrm>
          <a:prstGeom prst="rect">
            <a:avLst/>
          </a:prstGeom>
        </p:spPr>
      </p:pic>
      <p:pic>
        <p:nvPicPr>
          <p:cNvPr id="22" name="Afbeelding 21"/>
          <p:cNvPicPr>
            <a:picLocks noChangeAspect="1"/>
          </p:cNvPicPr>
          <p:nvPr/>
        </p:nvPicPr>
        <p:blipFill>
          <a:blip r:embed="rId8" cstate="print"/>
          <a:stretch>
            <a:fillRect/>
          </a:stretch>
        </p:blipFill>
        <p:spPr>
          <a:xfrm>
            <a:off x="5007520" y="863600"/>
            <a:ext cx="385812" cy="263054"/>
          </a:xfrm>
          <a:prstGeom prst="rect">
            <a:avLst/>
          </a:prstGeom>
        </p:spPr>
      </p:pic>
      <p:pic>
        <p:nvPicPr>
          <p:cNvPr id="23" name="Afbeelding 22"/>
          <p:cNvPicPr>
            <a:picLocks noChangeAspect="1"/>
          </p:cNvPicPr>
          <p:nvPr/>
        </p:nvPicPr>
        <p:blipFill>
          <a:blip r:embed="rId9" cstate="print"/>
          <a:stretch>
            <a:fillRect/>
          </a:stretch>
        </p:blipFill>
        <p:spPr>
          <a:xfrm>
            <a:off x="5055563" y="3641899"/>
            <a:ext cx="299225" cy="290796"/>
          </a:xfrm>
          <a:prstGeom prst="rect">
            <a:avLst/>
          </a:prstGeom>
        </p:spPr>
      </p:pic>
      <p:pic>
        <p:nvPicPr>
          <p:cNvPr id="24" name="Afbeelding 23"/>
          <p:cNvPicPr>
            <a:picLocks noChangeAspect="1"/>
          </p:cNvPicPr>
          <p:nvPr/>
        </p:nvPicPr>
        <p:blipFill rotWithShape="1">
          <a:blip r:embed="rId10" cstate="print"/>
          <a:srcRect l="17050" t="33024" r="61669" b="30375"/>
          <a:stretch/>
        </p:blipFill>
        <p:spPr>
          <a:xfrm>
            <a:off x="5070480" y="2827345"/>
            <a:ext cx="269390" cy="260485"/>
          </a:xfrm>
          <a:prstGeom prst="rect">
            <a:avLst/>
          </a:prstGeom>
        </p:spPr>
      </p:pic>
      <p:pic>
        <p:nvPicPr>
          <p:cNvPr id="1026" name="Picture 2" descr="Afbeeldingsresultaat voor onderzoek"/>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5419858" y="4637564"/>
            <a:ext cx="2870977" cy="16149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579767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p:cNvSpPr/>
          <p:nvPr/>
        </p:nvSpPr>
        <p:spPr>
          <a:xfrm>
            <a:off x="-29232" y="0"/>
            <a:ext cx="556077" cy="6858000"/>
          </a:xfrm>
          <a:prstGeom prst="rect">
            <a:avLst/>
          </a:prstGeom>
          <a:solidFill>
            <a:srgbClr val="CCFF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6" name="Rectangle 3"/>
          <p:cNvSpPr>
            <a:spLocks noChangeArrowheads="1"/>
          </p:cNvSpPr>
          <p:nvPr/>
        </p:nvSpPr>
        <p:spPr bwMode="auto">
          <a:xfrm>
            <a:off x="1022795" y="756418"/>
            <a:ext cx="3749701" cy="83099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eaLnBrk="0" hangingPunct="0"/>
            <a:r>
              <a:rPr lang="nl-NL" sz="1200" b="1">
                <a:solidFill>
                  <a:srgbClr val="0070C0"/>
                </a:solidFill>
                <a:latin typeface="Arial" panose="020B0604020202020204" pitchFamily="34" charset="0"/>
                <a:ea typeface="Calibri" pitchFamily="34" charset="0"/>
                <a:cs typeface="Arial" panose="020B0604020202020204" pitchFamily="34" charset="0"/>
              </a:rPr>
              <a:t>Leerdoel </a:t>
            </a:r>
            <a:endParaRPr lang="nl-NL" sz="1100" b="1">
              <a:solidFill>
                <a:srgbClr val="0070C0"/>
              </a:solidFill>
              <a:ea typeface="Calibri" pitchFamily="34" charset="0"/>
              <a:cs typeface="Arial" charset="0"/>
            </a:endParaRPr>
          </a:p>
          <a:p>
            <a:pPr eaLnBrk="0" hangingPunct="0"/>
            <a:r>
              <a:rPr lang="nl-NL" sz="1200"/>
              <a:t>De resultaten van een interview/enquête verwerken in een schema en toelichten in een verslag. </a:t>
            </a:r>
          </a:p>
          <a:p>
            <a:pPr eaLnBrk="0" hangingPunct="0"/>
            <a:endParaRPr lang="nl-NL" sz="1200">
              <a:ea typeface="Calibri" pitchFamily="34" charset="0"/>
              <a:cs typeface="Arial" charset="0"/>
            </a:endParaRPr>
          </a:p>
        </p:txBody>
      </p:sp>
      <p:sp>
        <p:nvSpPr>
          <p:cNvPr id="7" name="Rectangle 4"/>
          <p:cNvSpPr>
            <a:spLocks noChangeArrowheads="1"/>
          </p:cNvSpPr>
          <p:nvPr/>
        </p:nvSpPr>
        <p:spPr bwMode="auto">
          <a:xfrm>
            <a:off x="1025189" y="1841579"/>
            <a:ext cx="3744912" cy="101566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r>
              <a:rPr lang="nl-NL" sz="1200" b="1">
                <a:solidFill>
                  <a:srgbClr val="0070C0"/>
                </a:solidFill>
                <a:latin typeface="Arial" panose="020B0604020202020204" pitchFamily="34" charset="0"/>
                <a:ea typeface="Calibri" pitchFamily="34" charset="0"/>
                <a:cs typeface="Arial" panose="020B0604020202020204" pitchFamily="34" charset="0"/>
              </a:rPr>
              <a:t>Leerproduct</a:t>
            </a:r>
          </a:p>
          <a:p>
            <a:r>
              <a:rPr lang="nl-NL" sz="1200">
                <a:ea typeface="Calibri" pitchFamily="34" charset="0"/>
                <a:cs typeface="Arial" charset="0"/>
              </a:rPr>
              <a:t>Een verslag met daarin:  </a:t>
            </a:r>
          </a:p>
          <a:p>
            <a:pPr marL="171450" indent="-171450">
              <a:buFont typeface="Arial" panose="020B0604020202020204" pitchFamily="34" charset="0"/>
              <a:buChar char="•"/>
            </a:pPr>
            <a:r>
              <a:rPr lang="nl-NL" sz="1200">
                <a:ea typeface="Calibri" pitchFamily="34" charset="0"/>
                <a:cs typeface="Arial" charset="0"/>
              </a:rPr>
              <a:t>Het uitgewerkte analyse-schema</a:t>
            </a:r>
          </a:p>
          <a:p>
            <a:pPr marL="171450" indent="-171450">
              <a:buFont typeface="Arial" panose="020B0604020202020204" pitchFamily="34" charset="0"/>
              <a:buChar char="•"/>
            </a:pPr>
            <a:r>
              <a:rPr lang="nl-NL" sz="1200">
                <a:ea typeface="Calibri" pitchFamily="34" charset="0"/>
                <a:cs typeface="Arial" charset="0"/>
              </a:rPr>
              <a:t>Beschrijving in verhaalvorm waarbij je verbannen legt tussen antwoorden en personen. </a:t>
            </a:r>
          </a:p>
        </p:txBody>
      </p:sp>
      <p:sp>
        <p:nvSpPr>
          <p:cNvPr id="8" name="Rectangle 5"/>
          <p:cNvSpPr>
            <a:spLocks noChangeArrowheads="1"/>
          </p:cNvSpPr>
          <p:nvPr/>
        </p:nvSpPr>
        <p:spPr bwMode="auto">
          <a:xfrm>
            <a:off x="1022795" y="3178643"/>
            <a:ext cx="3744912" cy="249299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t">
            <a:spAutoFit/>
          </a:bodyPr>
          <a:lstStyle/>
          <a:p>
            <a:pPr>
              <a:defRPr/>
            </a:pPr>
            <a:r>
              <a:rPr lang="nl-NL" sz="1200" b="1" err="1">
                <a:solidFill>
                  <a:srgbClr val="0070C0"/>
                </a:solidFill>
                <a:latin typeface="Arial" panose="020B0604020202020204" pitchFamily="34" charset="0"/>
                <a:ea typeface="Calibri" pitchFamily="34" charset="0"/>
                <a:cs typeface="Arial" panose="020B0604020202020204" pitchFamily="34" charset="0"/>
              </a:rPr>
              <a:t>Leerpad</a:t>
            </a:r>
            <a:r>
              <a:rPr lang="nl-NL" sz="1200" b="1">
                <a:solidFill>
                  <a:srgbClr val="0070C0"/>
                </a:solidFill>
                <a:latin typeface="Arial" panose="020B0604020202020204" pitchFamily="34" charset="0"/>
                <a:ea typeface="Calibri" pitchFamily="34" charset="0"/>
                <a:cs typeface="Arial" panose="020B0604020202020204" pitchFamily="34" charset="0"/>
              </a:rPr>
              <a:t>      </a:t>
            </a:r>
            <a:r>
              <a:rPr lang="nl-NL" sz="1100" b="1">
                <a:solidFill>
                  <a:srgbClr val="0070C0"/>
                </a:solidFill>
                <a:ea typeface="Calibri" pitchFamily="34" charset="0"/>
                <a:cs typeface="Arial" charset="0"/>
              </a:rPr>
              <a:t>                                                                                </a:t>
            </a:r>
          </a:p>
          <a:p>
            <a:pPr marL="171450" indent="-171450">
              <a:buFont typeface="Arial" panose="020B0604020202020204" pitchFamily="34" charset="0"/>
              <a:buChar char="•"/>
            </a:pPr>
            <a:r>
              <a:rPr lang="nl-NL" sz="1200"/>
              <a:t>Verzamel besproken thema`s/items/topics</a:t>
            </a:r>
          </a:p>
          <a:p>
            <a:pPr marL="171450" indent="-171450">
              <a:buFont typeface="Arial" panose="020B0604020202020204" pitchFamily="34" charset="0"/>
              <a:buChar char="•"/>
            </a:pPr>
            <a:r>
              <a:rPr lang="nl-NL" sz="1200"/>
              <a:t>Maak een analyse-schema met in de kolommen de onderwerpen die in het interview het meest aan bod zijn gekomen. </a:t>
            </a:r>
          </a:p>
          <a:p>
            <a:pPr marL="171450" indent="-171450">
              <a:buFont typeface="Arial" panose="020B0604020202020204" pitchFamily="34" charset="0"/>
              <a:buChar char="•"/>
            </a:pPr>
            <a:r>
              <a:rPr lang="nl-NL" sz="1200"/>
              <a:t>Voeg in rijen deelnemers toe met hun belangrijkste kenmerken (demografisch, geografisch en psychografisch).</a:t>
            </a:r>
          </a:p>
          <a:p>
            <a:pPr marL="171450" indent="-171450">
              <a:buFont typeface="Arial" panose="020B0604020202020204" pitchFamily="34" charset="0"/>
              <a:buChar char="•"/>
            </a:pPr>
            <a:r>
              <a:rPr lang="nl-NL" sz="1200"/>
              <a:t>Voeg in rijen belangrijke citaten van deelnemers toe. </a:t>
            </a:r>
          </a:p>
          <a:p>
            <a:pPr marL="171450" indent="-171450">
              <a:buFont typeface="Arial" panose="020B0604020202020204" pitchFamily="34" charset="0"/>
              <a:buChar char="•"/>
              <a:defRPr/>
            </a:pPr>
            <a:r>
              <a:rPr lang="nl-NL" sz="1200">
                <a:ea typeface="Calibri" pitchFamily="34" charset="0"/>
                <a:cs typeface="Arial" charset="0"/>
              </a:rPr>
              <a:t>Beschrijf in verhaalvorm de uitkomsten van het interview/</a:t>
            </a:r>
            <a:r>
              <a:rPr lang="nl-NL" sz="1200"/>
              <a:t>enquête</a:t>
            </a:r>
          </a:p>
          <a:p>
            <a:pPr marL="171450" indent="-171450">
              <a:buFont typeface="Arial" panose="020B0604020202020204" pitchFamily="34" charset="0"/>
              <a:buChar char="•"/>
              <a:defRPr/>
            </a:pPr>
            <a:r>
              <a:rPr lang="nl-NL" sz="1200">
                <a:ea typeface="Calibri" pitchFamily="34" charset="0"/>
                <a:cs typeface="Arial" charset="0"/>
              </a:rPr>
              <a:t>Leg verbanden tussen de verschillende uitkomsten.	</a:t>
            </a:r>
          </a:p>
        </p:txBody>
      </p:sp>
      <p:sp>
        <p:nvSpPr>
          <p:cNvPr id="9" name="Rectangle 6"/>
          <p:cNvSpPr>
            <a:spLocks noChangeArrowheads="1"/>
          </p:cNvSpPr>
          <p:nvPr/>
        </p:nvSpPr>
        <p:spPr bwMode="auto">
          <a:xfrm>
            <a:off x="5426674" y="760165"/>
            <a:ext cx="3500438" cy="156966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defRPr/>
            </a:pPr>
            <a:r>
              <a:rPr lang="nl-NL" sz="1200" b="1">
                <a:solidFill>
                  <a:srgbClr val="0070C0"/>
                </a:solidFill>
                <a:latin typeface="Arial" panose="020B0604020202020204" pitchFamily="34" charset="0"/>
                <a:ea typeface="Calibri" pitchFamily="34" charset="0"/>
                <a:cs typeface="Arial" panose="020B0604020202020204" pitchFamily="34" charset="0"/>
              </a:rPr>
              <a:t>Samenwerken</a:t>
            </a:r>
            <a:r>
              <a:rPr lang="nl-NL" sz="1100" b="1">
                <a:ea typeface="Calibri" pitchFamily="34" charset="0"/>
                <a:cs typeface="Arial" charset="0"/>
              </a:rPr>
              <a:t>		</a:t>
            </a:r>
            <a:endParaRPr lang="nl-NL" sz="1100" b="1">
              <a:solidFill>
                <a:srgbClr val="0070C0"/>
              </a:solidFill>
              <a:ea typeface="Calibri" pitchFamily="34" charset="0"/>
              <a:cs typeface="Arial" charset="0"/>
            </a:endParaRPr>
          </a:p>
          <a:p>
            <a:pPr marL="171450" indent="-171450" eaLnBrk="0" hangingPunct="0">
              <a:buFont typeface="Arial" pitchFamily="34" charset="0"/>
              <a:buChar char="•"/>
            </a:pPr>
            <a:r>
              <a:rPr lang="nl-NL" sz="1200">
                <a:ea typeface="Calibri" pitchFamily="34" charset="0"/>
                <a:cs typeface="Arial" charset="0"/>
              </a:rPr>
              <a:t>Deze opdracht maak je in groepsverband.</a:t>
            </a:r>
          </a:p>
          <a:p>
            <a:pPr marL="171450" indent="-171450" eaLnBrk="0" hangingPunct="0">
              <a:buFont typeface="Arial" pitchFamily="34" charset="0"/>
              <a:buChar char="•"/>
            </a:pPr>
            <a:r>
              <a:rPr lang="nl-NL" sz="1200">
                <a:ea typeface="Calibri" pitchFamily="34" charset="0"/>
                <a:cs typeface="Arial" charset="0"/>
              </a:rPr>
              <a:t>Plaats je product op het Leerplatform.</a:t>
            </a:r>
          </a:p>
          <a:p>
            <a:pPr marL="171450" indent="-171450" eaLnBrk="0" hangingPunct="0">
              <a:buFont typeface="Arial" pitchFamily="34" charset="0"/>
              <a:buChar char="•"/>
            </a:pPr>
            <a:r>
              <a:rPr lang="nl-NL" sz="1200">
                <a:ea typeface="Calibri" pitchFamily="34" charset="0"/>
                <a:cs typeface="Arial" charset="0"/>
              </a:rPr>
              <a:t>Bekijk leerproducten van anderen en geef feedback.</a:t>
            </a:r>
          </a:p>
          <a:p>
            <a:pPr marL="171450" indent="-171450" eaLnBrk="0" hangingPunct="0">
              <a:buFont typeface="Arial" pitchFamily="34" charset="0"/>
              <a:buChar char="•"/>
            </a:pPr>
            <a:r>
              <a:rPr lang="nl-NL" sz="1200">
                <a:ea typeface="Calibri" pitchFamily="34" charset="0"/>
                <a:cs typeface="Arial" charset="0"/>
              </a:rPr>
              <a:t>Verbeter je leerproduct en plaats versie 2</a:t>
            </a:r>
          </a:p>
          <a:p>
            <a:pPr marL="171450" indent="-171450" eaLnBrk="0" hangingPunct="0">
              <a:buFont typeface="Arial" pitchFamily="34" charset="0"/>
              <a:buChar char="•"/>
            </a:pPr>
            <a:r>
              <a:rPr lang="nl-NL" sz="1200">
                <a:ea typeface="Calibri" pitchFamily="34" charset="0"/>
                <a:cs typeface="Arial"/>
              </a:rPr>
              <a:t>Versie 1 11-10-2019</a:t>
            </a:r>
            <a:endParaRPr lang="nl-NL" sz="1200">
              <a:ea typeface="Calibri" pitchFamily="34" charset="0"/>
              <a:cs typeface="Arial" charset="0"/>
            </a:endParaRPr>
          </a:p>
          <a:p>
            <a:pPr marL="171450" indent="-171450" eaLnBrk="0" hangingPunct="0">
              <a:buFont typeface="Arial" pitchFamily="34" charset="0"/>
              <a:buChar char="•"/>
            </a:pPr>
            <a:r>
              <a:rPr lang="nl-NL" sz="1200">
                <a:ea typeface="Calibri" pitchFamily="34" charset="0"/>
                <a:cs typeface="Arial"/>
              </a:rPr>
              <a:t>Versie 2 18-10-2019</a:t>
            </a:r>
            <a:endParaRPr lang="nl-NL" sz="1200">
              <a:ea typeface="Calibri" pitchFamily="34" charset="0"/>
              <a:cs typeface="Arial" charset="0"/>
            </a:endParaRPr>
          </a:p>
        </p:txBody>
      </p:sp>
      <p:sp>
        <p:nvSpPr>
          <p:cNvPr id="10" name="Rectangle 8"/>
          <p:cNvSpPr>
            <a:spLocks noChangeArrowheads="1"/>
          </p:cNvSpPr>
          <p:nvPr/>
        </p:nvSpPr>
        <p:spPr bwMode="auto">
          <a:xfrm>
            <a:off x="5434994" y="2584419"/>
            <a:ext cx="3507254" cy="646331"/>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defRPr/>
            </a:pPr>
            <a:r>
              <a:rPr lang="nl-NL" sz="1200" b="1">
                <a:solidFill>
                  <a:srgbClr val="0070C0"/>
                </a:solidFill>
                <a:latin typeface="Arial" panose="020B0604020202020204" pitchFamily="34" charset="0"/>
                <a:ea typeface="Calibri" pitchFamily="34" charset="0"/>
                <a:cs typeface="Arial" panose="020B0604020202020204" pitchFamily="34" charset="0"/>
              </a:rPr>
              <a:t>Bijeenkomsten</a:t>
            </a:r>
          </a:p>
          <a:p>
            <a:pPr marL="171450" indent="-171450">
              <a:buFont typeface="Arial" pitchFamily="34" charset="0"/>
              <a:buChar char="•"/>
              <a:defRPr/>
            </a:pPr>
            <a:r>
              <a:rPr lang="nl-NL" sz="1200">
                <a:ea typeface="Calibri" pitchFamily="34" charset="0"/>
                <a:cs typeface="Arial" charset="0"/>
              </a:rPr>
              <a:t>Bijeenkomsten onderzoek verwerken</a:t>
            </a:r>
          </a:p>
          <a:p>
            <a:pPr marL="171450" indent="-171450">
              <a:buFont typeface="Arial" pitchFamily="34" charset="0"/>
              <a:buChar char="•"/>
              <a:defRPr/>
            </a:pPr>
            <a:r>
              <a:rPr lang="nl-NL" sz="1200">
                <a:ea typeface="Calibri" pitchFamily="34" charset="0"/>
                <a:cs typeface="Arial" charset="0"/>
              </a:rPr>
              <a:t>Zelfwerkuren</a:t>
            </a:r>
          </a:p>
        </p:txBody>
      </p:sp>
      <p:sp>
        <p:nvSpPr>
          <p:cNvPr id="11" name="Rectangle 8"/>
          <p:cNvSpPr>
            <a:spLocks noChangeArrowheads="1"/>
          </p:cNvSpPr>
          <p:nvPr/>
        </p:nvSpPr>
        <p:spPr bwMode="auto">
          <a:xfrm>
            <a:off x="5426674" y="3330090"/>
            <a:ext cx="3500438" cy="100027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pPr>
              <a:defRPr/>
            </a:pPr>
            <a:r>
              <a:rPr lang="nl-NL" sz="1200" b="1">
                <a:solidFill>
                  <a:srgbClr val="0070C0"/>
                </a:solidFill>
                <a:latin typeface="Arial" panose="020B0604020202020204" pitchFamily="34" charset="0"/>
                <a:ea typeface="Calibri" pitchFamily="34" charset="0"/>
                <a:cs typeface="Arial" panose="020B0604020202020204" pitchFamily="34" charset="0"/>
              </a:rPr>
              <a:t>Bronnen</a:t>
            </a:r>
          </a:p>
          <a:p>
            <a:pPr>
              <a:defRPr/>
            </a:pPr>
            <a:r>
              <a:rPr lang="nl-NL" sz="1200">
                <a:ea typeface="Calibri" pitchFamily="34" charset="0"/>
                <a:cs typeface="Arial" charset="0"/>
              </a:rPr>
              <a:t>Boek: Marketingoriëntatie</a:t>
            </a:r>
          </a:p>
          <a:p>
            <a:pPr>
              <a:defRPr/>
            </a:pPr>
            <a:r>
              <a:rPr lang="nl-NL" sz="1200">
                <a:ea typeface="Calibri" pitchFamily="34" charset="0"/>
                <a:cs typeface="Arial" charset="0"/>
              </a:rPr>
              <a:t>Link: </a:t>
            </a:r>
          </a:p>
          <a:p>
            <a:pPr>
              <a:defRPr/>
            </a:pPr>
            <a:r>
              <a:rPr lang="nl-NL" sz="1200">
                <a:ea typeface="Calibri" pitchFamily="34" charset="0"/>
                <a:cs typeface="Arial" charset="0"/>
                <a:hlinkClick r:id="rId3"/>
              </a:rPr>
              <a:t>https://www.gratiscursus.be/Excel_2016/</a:t>
            </a:r>
            <a:r>
              <a:rPr lang="nl-NL" sz="1200">
                <a:ea typeface="Calibri" pitchFamily="34" charset="0"/>
                <a:cs typeface="Arial" charset="0"/>
              </a:rPr>
              <a:t> (</a:t>
            </a:r>
            <a:r>
              <a:rPr lang="nl-NL" sz="1200" err="1">
                <a:ea typeface="Calibri" pitchFamily="34" charset="0"/>
                <a:cs typeface="Arial" charset="0"/>
              </a:rPr>
              <a:t>hft</a:t>
            </a:r>
            <a:r>
              <a:rPr lang="nl-NL" sz="1200">
                <a:ea typeface="Calibri" pitchFamily="34" charset="0"/>
                <a:cs typeface="Arial" charset="0"/>
              </a:rPr>
              <a:t> 47)</a:t>
            </a:r>
          </a:p>
          <a:p>
            <a:pPr>
              <a:defRPr/>
            </a:pPr>
            <a:endParaRPr lang="nl-NL" sz="1100" b="1">
              <a:solidFill>
                <a:srgbClr val="FF0000"/>
              </a:solidFill>
              <a:ea typeface="Calibri" pitchFamily="34" charset="0"/>
              <a:cs typeface="Arial" charset="0"/>
            </a:endParaRPr>
          </a:p>
        </p:txBody>
      </p:sp>
      <p:sp>
        <p:nvSpPr>
          <p:cNvPr id="12" name="Rechthoek 11"/>
          <p:cNvSpPr/>
          <p:nvPr/>
        </p:nvSpPr>
        <p:spPr>
          <a:xfrm>
            <a:off x="508001" y="6525344"/>
            <a:ext cx="8636000" cy="349017"/>
          </a:xfrm>
          <a:prstGeom prst="rect">
            <a:avLst/>
          </a:prstGeom>
          <a:solidFill>
            <a:srgbClr val="CCFF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4" name="Text Box 96"/>
          <p:cNvSpPr txBox="1">
            <a:spLocks noChangeArrowheads="1"/>
          </p:cNvSpPr>
          <p:nvPr/>
        </p:nvSpPr>
        <p:spPr bwMode="auto">
          <a:xfrm>
            <a:off x="1455738" y="496888"/>
            <a:ext cx="184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nl-NL"/>
          </a:p>
        </p:txBody>
      </p:sp>
      <p:sp>
        <p:nvSpPr>
          <p:cNvPr id="15" name="Text Box 103"/>
          <p:cNvSpPr txBox="1">
            <a:spLocks noChangeArrowheads="1"/>
          </p:cNvSpPr>
          <p:nvPr/>
        </p:nvSpPr>
        <p:spPr bwMode="auto">
          <a:xfrm>
            <a:off x="323850" y="2708275"/>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nl-NL"/>
          </a:p>
        </p:txBody>
      </p:sp>
      <p:sp>
        <p:nvSpPr>
          <p:cNvPr id="16" name="Text Box 105"/>
          <p:cNvSpPr txBox="1">
            <a:spLocks noChangeArrowheads="1"/>
          </p:cNvSpPr>
          <p:nvPr/>
        </p:nvSpPr>
        <p:spPr bwMode="auto">
          <a:xfrm>
            <a:off x="323850" y="2781300"/>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nl-NL"/>
          </a:p>
        </p:txBody>
      </p:sp>
      <p:sp>
        <p:nvSpPr>
          <p:cNvPr id="17" name="Rechthoek 1"/>
          <p:cNvSpPr>
            <a:spLocks noChangeArrowheads="1"/>
          </p:cNvSpPr>
          <p:nvPr/>
        </p:nvSpPr>
        <p:spPr bwMode="auto">
          <a:xfrm>
            <a:off x="1008062" y="122238"/>
            <a:ext cx="802843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nl-NL" sz="2800">
                <a:latin typeface="Calibri" pitchFamily="34" charset="0"/>
              </a:rPr>
              <a:t>1920_LBS_3_Onderzoek en resultaten</a:t>
            </a:r>
          </a:p>
        </p:txBody>
      </p:sp>
      <p:pic>
        <p:nvPicPr>
          <p:cNvPr id="18" name="Afbeelding 17"/>
          <p:cNvPicPr>
            <a:picLocks noChangeAspect="1"/>
          </p:cNvPicPr>
          <p:nvPr/>
        </p:nvPicPr>
        <p:blipFill>
          <a:blip r:embed="rId4" cstate="print"/>
          <a:stretch>
            <a:fillRect/>
          </a:stretch>
        </p:blipFill>
        <p:spPr>
          <a:xfrm>
            <a:off x="-30585" y="0"/>
            <a:ext cx="1053380" cy="756400"/>
          </a:xfrm>
          <a:prstGeom prst="rect">
            <a:avLst/>
          </a:prstGeom>
        </p:spPr>
      </p:pic>
      <p:pic>
        <p:nvPicPr>
          <p:cNvPr id="19" name="Afbeelding 18"/>
          <p:cNvPicPr>
            <a:picLocks noChangeAspect="1"/>
          </p:cNvPicPr>
          <p:nvPr/>
        </p:nvPicPr>
        <p:blipFill rotWithShape="1">
          <a:blip r:embed="rId5" cstate="print"/>
          <a:srcRect l="21805" r="10840"/>
          <a:stretch/>
        </p:blipFill>
        <p:spPr>
          <a:xfrm>
            <a:off x="617558" y="758200"/>
            <a:ext cx="299335" cy="412425"/>
          </a:xfrm>
          <a:prstGeom prst="rect">
            <a:avLst/>
          </a:prstGeom>
        </p:spPr>
      </p:pic>
      <p:pic>
        <p:nvPicPr>
          <p:cNvPr id="20" name="Afbeelding 19"/>
          <p:cNvPicPr>
            <a:picLocks noChangeAspect="1"/>
          </p:cNvPicPr>
          <p:nvPr/>
        </p:nvPicPr>
        <p:blipFill>
          <a:blip r:embed="rId6" cstate="print"/>
          <a:stretch>
            <a:fillRect/>
          </a:stretch>
        </p:blipFill>
        <p:spPr>
          <a:xfrm>
            <a:off x="643175" y="1797206"/>
            <a:ext cx="263290" cy="321303"/>
          </a:xfrm>
          <a:prstGeom prst="rect">
            <a:avLst/>
          </a:prstGeom>
        </p:spPr>
      </p:pic>
      <p:pic>
        <p:nvPicPr>
          <p:cNvPr id="21" name="Afbeelding 20"/>
          <p:cNvPicPr>
            <a:picLocks noChangeAspect="1"/>
          </p:cNvPicPr>
          <p:nvPr/>
        </p:nvPicPr>
        <p:blipFill>
          <a:blip r:embed="rId7" cstate="print"/>
          <a:stretch>
            <a:fillRect/>
          </a:stretch>
        </p:blipFill>
        <p:spPr>
          <a:xfrm>
            <a:off x="679165" y="3296907"/>
            <a:ext cx="266283" cy="416301"/>
          </a:xfrm>
          <a:prstGeom prst="rect">
            <a:avLst/>
          </a:prstGeom>
        </p:spPr>
      </p:pic>
      <p:pic>
        <p:nvPicPr>
          <p:cNvPr id="22" name="Afbeelding 21"/>
          <p:cNvPicPr>
            <a:picLocks noChangeAspect="1"/>
          </p:cNvPicPr>
          <p:nvPr/>
        </p:nvPicPr>
        <p:blipFill>
          <a:blip r:embed="rId8" cstate="print"/>
          <a:stretch>
            <a:fillRect/>
          </a:stretch>
        </p:blipFill>
        <p:spPr>
          <a:xfrm>
            <a:off x="5007520" y="863600"/>
            <a:ext cx="385812" cy="263054"/>
          </a:xfrm>
          <a:prstGeom prst="rect">
            <a:avLst/>
          </a:prstGeom>
        </p:spPr>
      </p:pic>
      <p:pic>
        <p:nvPicPr>
          <p:cNvPr id="23" name="Afbeelding 22"/>
          <p:cNvPicPr>
            <a:picLocks noChangeAspect="1"/>
          </p:cNvPicPr>
          <p:nvPr/>
        </p:nvPicPr>
        <p:blipFill>
          <a:blip r:embed="rId9" cstate="print"/>
          <a:stretch>
            <a:fillRect/>
          </a:stretch>
        </p:blipFill>
        <p:spPr>
          <a:xfrm>
            <a:off x="5055563" y="3641899"/>
            <a:ext cx="299225" cy="290796"/>
          </a:xfrm>
          <a:prstGeom prst="rect">
            <a:avLst/>
          </a:prstGeom>
        </p:spPr>
      </p:pic>
      <p:pic>
        <p:nvPicPr>
          <p:cNvPr id="24" name="Afbeelding 23"/>
          <p:cNvPicPr>
            <a:picLocks noChangeAspect="1"/>
          </p:cNvPicPr>
          <p:nvPr/>
        </p:nvPicPr>
        <p:blipFill rotWithShape="1">
          <a:blip r:embed="rId10" cstate="print"/>
          <a:srcRect l="17050" t="33024" r="61669" b="30375"/>
          <a:stretch/>
        </p:blipFill>
        <p:spPr>
          <a:xfrm>
            <a:off x="5070480" y="2827345"/>
            <a:ext cx="269390" cy="260485"/>
          </a:xfrm>
          <a:prstGeom prst="rect">
            <a:avLst/>
          </a:prstGeom>
        </p:spPr>
      </p:pic>
      <p:pic>
        <p:nvPicPr>
          <p:cNvPr id="1026" name="Picture 2" descr="Afbeeldingsresultaat voor onderzoek"/>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5419858" y="4637564"/>
            <a:ext cx="2870977" cy="16149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317629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Afbeelding 2">
            <a:extLst>
              <a:ext uri="{FF2B5EF4-FFF2-40B4-BE49-F238E27FC236}">
                <a16:creationId xmlns:a16="http://schemas.microsoft.com/office/drawing/2014/main" id="{CA8696F3-E8A0-44E7-AB76-160F25FD2223}"/>
              </a:ext>
            </a:extLst>
          </p:cNvPr>
          <p:cNvPicPr>
            <a:picLocks noChangeAspect="1"/>
          </p:cNvPicPr>
          <p:nvPr/>
        </p:nvPicPr>
        <p:blipFill>
          <a:blip r:embed="rId2"/>
          <a:stretch>
            <a:fillRect/>
          </a:stretch>
        </p:blipFill>
        <p:spPr>
          <a:xfrm>
            <a:off x="1043608" y="2204864"/>
            <a:ext cx="7486586" cy="4192488"/>
          </a:xfrm>
          <a:prstGeom prst="rect">
            <a:avLst/>
          </a:prstGeom>
        </p:spPr>
      </p:pic>
      <p:sp>
        <p:nvSpPr>
          <p:cNvPr id="2" name="Rechthoek 1">
            <a:extLst>
              <a:ext uri="{FF2B5EF4-FFF2-40B4-BE49-F238E27FC236}">
                <a16:creationId xmlns:a16="http://schemas.microsoft.com/office/drawing/2014/main" id="{49669C97-3022-4BEC-85E1-12AEE615FB64}"/>
              </a:ext>
            </a:extLst>
          </p:cNvPr>
          <p:cNvSpPr/>
          <p:nvPr/>
        </p:nvSpPr>
        <p:spPr>
          <a:xfrm rot="941285">
            <a:off x="845353" y="1743199"/>
            <a:ext cx="8328948" cy="923330"/>
          </a:xfrm>
          <a:prstGeom prst="rect">
            <a:avLst/>
          </a:prstGeom>
          <a:noFill/>
        </p:spPr>
        <p:txBody>
          <a:bodyPr wrap="non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nl-NL" sz="5400" b="1" cap="none" spc="0" dirty="0">
                <a:ln/>
                <a:solidFill>
                  <a:schemeClr val="accent3"/>
                </a:solidFill>
                <a:effectLst/>
              </a:rPr>
              <a:t>11.15 uur: enquête invullen!</a:t>
            </a:r>
          </a:p>
        </p:txBody>
      </p:sp>
    </p:spTree>
    <p:extLst>
      <p:ext uri="{BB962C8B-B14F-4D97-AF65-F5344CB8AC3E}">
        <p14:creationId xmlns:p14="http://schemas.microsoft.com/office/powerpoint/2010/main" val="25820031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p:cNvSpPr/>
          <p:nvPr/>
        </p:nvSpPr>
        <p:spPr>
          <a:xfrm>
            <a:off x="-29232" y="0"/>
            <a:ext cx="556077" cy="6858000"/>
          </a:xfrm>
          <a:prstGeom prst="rect">
            <a:avLst/>
          </a:prstGeom>
          <a:solidFill>
            <a:srgbClr val="CCFF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6" name="Rectangle 3"/>
          <p:cNvSpPr>
            <a:spLocks noChangeArrowheads="1"/>
          </p:cNvSpPr>
          <p:nvPr/>
        </p:nvSpPr>
        <p:spPr bwMode="auto">
          <a:xfrm>
            <a:off x="1032085" y="751979"/>
            <a:ext cx="3749701" cy="113877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eaLnBrk="0" hangingPunct="0"/>
            <a:r>
              <a:rPr lang="nl-NL" sz="1200" b="1">
                <a:solidFill>
                  <a:srgbClr val="0070C0"/>
                </a:solidFill>
                <a:latin typeface="Arial" panose="020B0604020202020204" pitchFamily="34" charset="0"/>
                <a:ea typeface="Calibri" pitchFamily="34" charset="0"/>
                <a:cs typeface="Arial" panose="020B0604020202020204" pitchFamily="34" charset="0"/>
              </a:rPr>
              <a:t>Leerdoel </a:t>
            </a:r>
            <a:endParaRPr lang="nl-NL" sz="1100" b="1">
              <a:solidFill>
                <a:srgbClr val="0070C0"/>
              </a:solidFill>
              <a:ea typeface="Calibri" pitchFamily="34" charset="0"/>
              <a:cs typeface="Arial" charset="0"/>
            </a:endParaRPr>
          </a:p>
          <a:p>
            <a:pPr marL="171450" indent="-171450" eaLnBrk="0" hangingPunct="0">
              <a:buFont typeface="Arial" pitchFamily="34" charset="0"/>
              <a:buChar char="•"/>
            </a:pPr>
            <a:r>
              <a:rPr lang="nl-NL" sz="1400">
                <a:ea typeface="Calibri" pitchFamily="34" charset="0"/>
                <a:cs typeface="Arial" charset="0"/>
              </a:rPr>
              <a:t>Je kunt resultaten uit je onderzoek omzetten naar advies. </a:t>
            </a:r>
          </a:p>
          <a:p>
            <a:pPr marL="171450" indent="-171450" eaLnBrk="0" hangingPunct="0">
              <a:buFont typeface="Arial" pitchFamily="34" charset="0"/>
              <a:buChar char="•"/>
            </a:pPr>
            <a:r>
              <a:rPr lang="nl-NL" sz="1400">
                <a:ea typeface="Calibri" pitchFamily="34" charset="0"/>
                <a:cs typeface="Arial" charset="0"/>
              </a:rPr>
              <a:t>Je kunt advies formuleren dat past bij de ambities van de gemeente Tilburg. </a:t>
            </a:r>
          </a:p>
        </p:txBody>
      </p:sp>
      <p:sp>
        <p:nvSpPr>
          <p:cNvPr id="7" name="Rectangle 4"/>
          <p:cNvSpPr>
            <a:spLocks noChangeArrowheads="1"/>
          </p:cNvSpPr>
          <p:nvPr/>
        </p:nvSpPr>
        <p:spPr bwMode="auto">
          <a:xfrm>
            <a:off x="1042101" y="1965300"/>
            <a:ext cx="3744912" cy="3077766"/>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r>
              <a:rPr lang="nl-NL" sz="1200" b="1">
                <a:solidFill>
                  <a:srgbClr val="0070C0"/>
                </a:solidFill>
                <a:latin typeface="Arial" panose="020B0604020202020204" pitchFamily="34" charset="0"/>
                <a:ea typeface="Calibri" pitchFamily="34" charset="0"/>
                <a:cs typeface="Arial" panose="020B0604020202020204" pitchFamily="34" charset="0"/>
              </a:rPr>
              <a:t>Leerproduct</a:t>
            </a:r>
          </a:p>
          <a:p>
            <a:r>
              <a:rPr lang="nl-NL" sz="1400">
                <a:ea typeface="Calibri" pitchFamily="34" charset="0"/>
                <a:cs typeface="Arial" charset="0"/>
              </a:rPr>
              <a:t>Een advies o.b.v.</a:t>
            </a:r>
          </a:p>
          <a:p>
            <a:pPr marL="285750" indent="-285750">
              <a:buFont typeface="Arial" panose="020B0604020202020204" pitchFamily="34" charset="0"/>
              <a:buChar char="•"/>
            </a:pPr>
            <a:r>
              <a:rPr lang="nl-NL" sz="1400"/>
              <a:t>een onderbouwing m.b.v. je theoretisch kader</a:t>
            </a:r>
          </a:p>
          <a:p>
            <a:pPr marL="285750" indent="-285750">
              <a:buFont typeface="Arial" panose="020B0604020202020204" pitchFamily="34" charset="0"/>
              <a:buChar char="•"/>
            </a:pPr>
            <a:r>
              <a:rPr lang="nl-NL" sz="1400"/>
              <a:t>groene en/of duurzame elementen </a:t>
            </a:r>
          </a:p>
          <a:p>
            <a:pPr marL="285750" indent="-285750">
              <a:spcBef>
                <a:spcPts val="0"/>
              </a:spcBef>
              <a:spcAft>
                <a:spcPts val="0"/>
              </a:spcAft>
              <a:buFont typeface="Arial" panose="020B0604020202020204" pitchFamily="34" charset="0"/>
              <a:buChar char="•"/>
            </a:pPr>
            <a:r>
              <a:rPr lang="nl-NL" sz="1400"/>
              <a:t>geldende en passende wet- en regelgevingen </a:t>
            </a:r>
          </a:p>
          <a:p>
            <a:pPr marL="285750" indent="-285750">
              <a:buFont typeface="Arial" panose="020B0604020202020204" pitchFamily="34" charset="0"/>
              <a:buChar char="•"/>
            </a:pPr>
            <a:r>
              <a:rPr lang="nl-NL" sz="1400"/>
              <a:t>trends en ontwikkelingen vanuit je specialisatie</a:t>
            </a:r>
          </a:p>
          <a:p>
            <a:pPr marL="285750" indent="-285750">
              <a:buFont typeface="Arial" panose="020B0604020202020204" pitchFamily="34" charset="0"/>
              <a:buChar char="•"/>
            </a:pPr>
            <a:r>
              <a:rPr lang="nl-NL" sz="1400"/>
              <a:t>de verschillende elementen van sociale innovatie en groen in de stad</a:t>
            </a:r>
            <a:br>
              <a:rPr lang="nl-NL" sz="1400"/>
            </a:br>
            <a:endParaRPr lang="nl-NL" sz="1400"/>
          </a:p>
          <a:p>
            <a:r>
              <a:rPr lang="nl-NL" sz="1400"/>
              <a:t>Je benoemd daarnaast een interventie die gedragsverandering teweeg brengt. Hierbij wordt beschreven wat het beoogde resultaat is. </a:t>
            </a:r>
          </a:p>
        </p:txBody>
      </p:sp>
      <p:sp>
        <p:nvSpPr>
          <p:cNvPr id="9" name="Rectangle 6"/>
          <p:cNvSpPr>
            <a:spLocks noChangeArrowheads="1"/>
          </p:cNvSpPr>
          <p:nvPr/>
        </p:nvSpPr>
        <p:spPr bwMode="auto">
          <a:xfrm>
            <a:off x="5426674" y="756400"/>
            <a:ext cx="3500438" cy="178510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defRPr/>
            </a:pPr>
            <a:r>
              <a:rPr lang="nl-NL" sz="1200" b="1">
                <a:solidFill>
                  <a:srgbClr val="0070C0"/>
                </a:solidFill>
                <a:latin typeface="Arial" panose="020B0604020202020204" pitchFamily="34" charset="0"/>
                <a:ea typeface="Calibri" pitchFamily="34" charset="0"/>
                <a:cs typeface="Arial" panose="020B0604020202020204" pitchFamily="34" charset="0"/>
              </a:rPr>
              <a:t>Samenwerken</a:t>
            </a:r>
            <a:r>
              <a:rPr lang="nl-NL" sz="1100" b="1">
                <a:ea typeface="Calibri" pitchFamily="34" charset="0"/>
                <a:cs typeface="Arial" charset="0"/>
              </a:rPr>
              <a:t>		</a:t>
            </a:r>
            <a:endParaRPr lang="nl-NL" sz="1100" b="1">
              <a:solidFill>
                <a:srgbClr val="0070C0"/>
              </a:solidFill>
              <a:ea typeface="Calibri" pitchFamily="34" charset="0"/>
              <a:cs typeface="Arial" charset="0"/>
            </a:endParaRPr>
          </a:p>
          <a:p>
            <a:pPr marL="171450" indent="-171450" eaLnBrk="0" hangingPunct="0">
              <a:buFont typeface="Arial" pitchFamily="34" charset="0"/>
              <a:buChar char="•"/>
            </a:pPr>
            <a:r>
              <a:rPr lang="nl-NL" sz="1400">
                <a:ea typeface="Calibri" pitchFamily="34" charset="0"/>
                <a:cs typeface="Arial" charset="0"/>
              </a:rPr>
              <a:t>Deze opdracht maak je in groepsverband.</a:t>
            </a:r>
          </a:p>
          <a:p>
            <a:pPr marL="171450" indent="-171450" eaLnBrk="0" hangingPunct="0">
              <a:buFont typeface="Arial" pitchFamily="34" charset="0"/>
              <a:buChar char="•"/>
            </a:pPr>
            <a:r>
              <a:rPr lang="nl-NL" sz="1400">
                <a:ea typeface="Calibri" pitchFamily="34" charset="0"/>
                <a:cs typeface="Arial" charset="0"/>
              </a:rPr>
              <a:t>Plaats je product op het Leerplatform.</a:t>
            </a:r>
          </a:p>
          <a:p>
            <a:pPr marL="171450" indent="-171450" eaLnBrk="0" hangingPunct="0">
              <a:buFont typeface="Arial" pitchFamily="34" charset="0"/>
              <a:buChar char="•"/>
            </a:pPr>
            <a:r>
              <a:rPr lang="nl-NL" sz="1400">
                <a:ea typeface="Calibri" pitchFamily="34" charset="0"/>
                <a:cs typeface="Arial" charset="0"/>
              </a:rPr>
              <a:t>Bekijk leerproducten van anderen en geef feedback.</a:t>
            </a:r>
          </a:p>
          <a:p>
            <a:pPr marL="171450" indent="-171450" eaLnBrk="0" hangingPunct="0">
              <a:buFont typeface="Arial" pitchFamily="34" charset="0"/>
              <a:buChar char="•"/>
            </a:pPr>
            <a:r>
              <a:rPr lang="nl-NL" sz="1400">
                <a:ea typeface="Calibri" pitchFamily="34" charset="0"/>
                <a:cs typeface="Arial" charset="0"/>
              </a:rPr>
              <a:t>Verbeter je leerproduct en plaats versie 2</a:t>
            </a:r>
          </a:p>
          <a:p>
            <a:pPr marL="171450" indent="-171450" eaLnBrk="0" hangingPunct="0">
              <a:buFont typeface="Arial" pitchFamily="34" charset="0"/>
              <a:buChar char="•"/>
            </a:pPr>
            <a:r>
              <a:rPr lang="nl-NL" sz="1400">
                <a:ea typeface="Calibri" pitchFamily="34" charset="0"/>
                <a:cs typeface="Arial"/>
              </a:rPr>
              <a:t>Versie 1 21-10-2019</a:t>
            </a:r>
            <a:endParaRPr lang="nl-NL" sz="1400">
              <a:ea typeface="Calibri" pitchFamily="34" charset="0"/>
              <a:cs typeface="Arial" charset="0"/>
            </a:endParaRPr>
          </a:p>
          <a:p>
            <a:pPr marL="171450" indent="-171450" eaLnBrk="0" hangingPunct="0">
              <a:buFont typeface="Arial" pitchFamily="34" charset="0"/>
              <a:buChar char="•"/>
            </a:pPr>
            <a:r>
              <a:rPr lang="nl-NL" sz="1400">
                <a:ea typeface="Calibri" pitchFamily="34" charset="0"/>
                <a:cs typeface="Arial"/>
              </a:rPr>
              <a:t>Versie 2 28-10-2019</a:t>
            </a:r>
            <a:endParaRPr lang="nl-NL" sz="1400">
              <a:ea typeface="Calibri" pitchFamily="34" charset="0"/>
              <a:cs typeface="Arial" charset="0"/>
            </a:endParaRPr>
          </a:p>
        </p:txBody>
      </p:sp>
      <p:sp>
        <p:nvSpPr>
          <p:cNvPr id="10" name="Rectangle 8"/>
          <p:cNvSpPr>
            <a:spLocks noChangeArrowheads="1"/>
          </p:cNvSpPr>
          <p:nvPr/>
        </p:nvSpPr>
        <p:spPr bwMode="auto">
          <a:xfrm>
            <a:off x="5439501" y="2662071"/>
            <a:ext cx="3507254" cy="92333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defRPr/>
            </a:pPr>
            <a:r>
              <a:rPr lang="nl-NL" sz="1200" b="1">
                <a:solidFill>
                  <a:srgbClr val="0070C0"/>
                </a:solidFill>
                <a:latin typeface="Arial" panose="020B0604020202020204" pitchFamily="34" charset="0"/>
                <a:ea typeface="Calibri" pitchFamily="34" charset="0"/>
                <a:cs typeface="Arial" panose="020B0604020202020204" pitchFamily="34" charset="0"/>
              </a:rPr>
              <a:t>Bijeenkomsten</a:t>
            </a:r>
          </a:p>
          <a:p>
            <a:pPr marL="171450" indent="-171450">
              <a:buFont typeface="Arial" pitchFamily="34" charset="0"/>
              <a:buChar char="•"/>
              <a:defRPr/>
            </a:pPr>
            <a:r>
              <a:rPr lang="nl-NL" sz="1400">
                <a:ea typeface="Calibri" pitchFamily="34" charset="0"/>
                <a:cs typeface="Arial" charset="0"/>
              </a:rPr>
              <a:t>Bijeenkomsten IBS</a:t>
            </a:r>
          </a:p>
          <a:p>
            <a:pPr marL="171450" indent="-171450">
              <a:buFont typeface="Arial" pitchFamily="34" charset="0"/>
              <a:buChar char="•"/>
              <a:defRPr/>
            </a:pPr>
            <a:r>
              <a:rPr lang="nl-NL" sz="1400">
                <a:ea typeface="Calibri" pitchFamily="34" charset="0"/>
                <a:cs typeface="Arial" charset="0"/>
              </a:rPr>
              <a:t>Les sociale innovatie</a:t>
            </a:r>
          </a:p>
          <a:p>
            <a:pPr marL="171450" indent="-171450">
              <a:buFont typeface="Arial" pitchFamily="34" charset="0"/>
              <a:buChar char="•"/>
              <a:defRPr/>
            </a:pPr>
            <a:r>
              <a:rPr lang="nl-NL" sz="1400">
                <a:ea typeface="Calibri" pitchFamily="34" charset="0"/>
                <a:cs typeface="Arial" charset="0"/>
              </a:rPr>
              <a:t>Les groen in stad</a:t>
            </a:r>
          </a:p>
        </p:txBody>
      </p:sp>
      <p:sp>
        <p:nvSpPr>
          <p:cNvPr id="11" name="Rectangle 8"/>
          <p:cNvSpPr>
            <a:spLocks noChangeArrowheads="1"/>
          </p:cNvSpPr>
          <p:nvPr/>
        </p:nvSpPr>
        <p:spPr bwMode="auto">
          <a:xfrm>
            <a:off x="5426674" y="3694847"/>
            <a:ext cx="3500438" cy="646331"/>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pPr>
              <a:defRPr/>
            </a:pPr>
            <a:r>
              <a:rPr lang="nl-NL" sz="1200" b="1">
                <a:solidFill>
                  <a:srgbClr val="0070C0"/>
                </a:solidFill>
                <a:latin typeface="Arial" panose="020B0604020202020204" pitchFamily="34" charset="0"/>
                <a:ea typeface="Calibri" pitchFamily="34" charset="0"/>
                <a:cs typeface="Arial" panose="020B0604020202020204" pitchFamily="34" charset="0"/>
              </a:rPr>
              <a:t>Bronnen</a:t>
            </a:r>
          </a:p>
          <a:p>
            <a:pPr>
              <a:defRPr/>
            </a:pPr>
            <a:r>
              <a:rPr lang="nl-NL" sz="1200">
                <a:ea typeface="Calibri" pitchFamily="34" charset="0"/>
                <a:cs typeface="Arial" charset="0"/>
              </a:rPr>
              <a:t>Nederhoed, P (2007); </a:t>
            </a:r>
            <a:r>
              <a:rPr lang="nl-NL" sz="1200" i="1">
                <a:ea typeface="Calibri" pitchFamily="34" charset="0"/>
                <a:cs typeface="Arial" charset="0"/>
              </a:rPr>
              <a:t>Helder rapporteren; </a:t>
            </a:r>
            <a:r>
              <a:rPr lang="nl-NL" sz="1200" err="1">
                <a:ea typeface="Calibri" pitchFamily="34" charset="0"/>
                <a:cs typeface="Arial" charset="0"/>
              </a:rPr>
              <a:t>Bohn</a:t>
            </a:r>
            <a:r>
              <a:rPr lang="nl-NL" sz="1200">
                <a:ea typeface="Calibri" pitchFamily="34" charset="0"/>
                <a:cs typeface="Arial" charset="0"/>
              </a:rPr>
              <a:t> </a:t>
            </a:r>
            <a:r>
              <a:rPr lang="nl-NL" sz="1200" err="1">
                <a:ea typeface="Calibri" pitchFamily="34" charset="0"/>
                <a:cs typeface="Arial" charset="0"/>
              </a:rPr>
              <a:t>Stafleu</a:t>
            </a:r>
            <a:r>
              <a:rPr lang="nl-NL" sz="1200">
                <a:ea typeface="Calibri" pitchFamily="34" charset="0"/>
                <a:cs typeface="Arial" charset="0"/>
              </a:rPr>
              <a:t> van </a:t>
            </a:r>
            <a:r>
              <a:rPr lang="nl-NL" sz="1200" err="1">
                <a:ea typeface="Calibri" pitchFamily="34" charset="0"/>
                <a:cs typeface="Arial" charset="0"/>
              </a:rPr>
              <a:t>Loghum</a:t>
            </a:r>
            <a:endParaRPr lang="nl-NL" sz="1100" b="1">
              <a:ea typeface="Calibri" pitchFamily="34" charset="0"/>
              <a:cs typeface="Arial" charset="0"/>
            </a:endParaRPr>
          </a:p>
        </p:txBody>
      </p:sp>
      <p:sp>
        <p:nvSpPr>
          <p:cNvPr id="12" name="Rechthoek 11"/>
          <p:cNvSpPr/>
          <p:nvPr/>
        </p:nvSpPr>
        <p:spPr>
          <a:xfrm>
            <a:off x="508001" y="6525344"/>
            <a:ext cx="8636000" cy="349017"/>
          </a:xfrm>
          <a:prstGeom prst="rect">
            <a:avLst/>
          </a:prstGeom>
          <a:solidFill>
            <a:srgbClr val="CCFF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4" name="Text Box 96"/>
          <p:cNvSpPr txBox="1">
            <a:spLocks noChangeArrowheads="1"/>
          </p:cNvSpPr>
          <p:nvPr/>
        </p:nvSpPr>
        <p:spPr bwMode="auto">
          <a:xfrm>
            <a:off x="1455738" y="496888"/>
            <a:ext cx="184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nl-NL"/>
          </a:p>
        </p:txBody>
      </p:sp>
      <p:sp>
        <p:nvSpPr>
          <p:cNvPr id="15" name="Text Box 103"/>
          <p:cNvSpPr txBox="1">
            <a:spLocks noChangeArrowheads="1"/>
          </p:cNvSpPr>
          <p:nvPr/>
        </p:nvSpPr>
        <p:spPr bwMode="auto">
          <a:xfrm>
            <a:off x="323850" y="2708275"/>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nl-NL"/>
          </a:p>
        </p:txBody>
      </p:sp>
      <p:sp>
        <p:nvSpPr>
          <p:cNvPr id="16" name="Text Box 105"/>
          <p:cNvSpPr txBox="1">
            <a:spLocks noChangeArrowheads="1"/>
          </p:cNvSpPr>
          <p:nvPr/>
        </p:nvSpPr>
        <p:spPr bwMode="auto">
          <a:xfrm>
            <a:off x="323850" y="2781300"/>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nl-NL"/>
          </a:p>
        </p:txBody>
      </p:sp>
      <p:sp>
        <p:nvSpPr>
          <p:cNvPr id="17" name="Rechthoek 1"/>
          <p:cNvSpPr>
            <a:spLocks noChangeArrowheads="1"/>
          </p:cNvSpPr>
          <p:nvPr/>
        </p:nvSpPr>
        <p:spPr bwMode="auto">
          <a:xfrm>
            <a:off x="1008062" y="122238"/>
            <a:ext cx="802843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nl-NL" sz="2800">
                <a:latin typeface="Calibri" pitchFamily="34" charset="0"/>
              </a:rPr>
              <a:t>1920_LBS_4_Advies</a:t>
            </a:r>
          </a:p>
        </p:txBody>
      </p:sp>
      <p:pic>
        <p:nvPicPr>
          <p:cNvPr id="18" name="Afbeelding 17"/>
          <p:cNvPicPr>
            <a:picLocks noChangeAspect="1"/>
          </p:cNvPicPr>
          <p:nvPr/>
        </p:nvPicPr>
        <p:blipFill>
          <a:blip r:embed="rId3" cstate="print"/>
          <a:stretch>
            <a:fillRect/>
          </a:stretch>
        </p:blipFill>
        <p:spPr>
          <a:xfrm>
            <a:off x="-30585" y="0"/>
            <a:ext cx="1053380" cy="756400"/>
          </a:xfrm>
          <a:prstGeom prst="rect">
            <a:avLst/>
          </a:prstGeom>
        </p:spPr>
      </p:pic>
      <p:pic>
        <p:nvPicPr>
          <p:cNvPr id="19" name="Afbeelding 18"/>
          <p:cNvPicPr>
            <a:picLocks noChangeAspect="1"/>
          </p:cNvPicPr>
          <p:nvPr/>
        </p:nvPicPr>
        <p:blipFill rotWithShape="1">
          <a:blip r:embed="rId4" cstate="print"/>
          <a:srcRect l="21805" r="10840"/>
          <a:stretch/>
        </p:blipFill>
        <p:spPr>
          <a:xfrm>
            <a:off x="617558" y="758200"/>
            <a:ext cx="299335" cy="412425"/>
          </a:xfrm>
          <a:prstGeom prst="rect">
            <a:avLst/>
          </a:prstGeom>
        </p:spPr>
      </p:pic>
      <p:pic>
        <p:nvPicPr>
          <p:cNvPr id="20" name="Afbeelding 19"/>
          <p:cNvPicPr>
            <a:picLocks noChangeAspect="1"/>
          </p:cNvPicPr>
          <p:nvPr/>
        </p:nvPicPr>
        <p:blipFill>
          <a:blip r:embed="rId5" cstate="print"/>
          <a:stretch>
            <a:fillRect/>
          </a:stretch>
        </p:blipFill>
        <p:spPr>
          <a:xfrm>
            <a:off x="643175" y="2009772"/>
            <a:ext cx="263290" cy="321303"/>
          </a:xfrm>
          <a:prstGeom prst="rect">
            <a:avLst/>
          </a:prstGeom>
        </p:spPr>
      </p:pic>
      <p:pic>
        <p:nvPicPr>
          <p:cNvPr id="21" name="Afbeelding 20"/>
          <p:cNvPicPr>
            <a:picLocks noChangeAspect="1"/>
          </p:cNvPicPr>
          <p:nvPr/>
        </p:nvPicPr>
        <p:blipFill>
          <a:blip r:embed="rId6" cstate="print"/>
          <a:stretch>
            <a:fillRect/>
          </a:stretch>
        </p:blipFill>
        <p:spPr>
          <a:xfrm>
            <a:off x="656615" y="5123188"/>
            <a:ext cx="266283" cy="416301"/>
          </a:xfrm>
          <a:prstGeom prst="rect">
            <a:avLst/>
          </a:prstGeom>
        </p:spPr>
      </p:pic>
      <p:pic>
        <p:nvPicPr>
          <p:cNvPr id="22" name="Afbeelding 21"/>
          <p:cNvPicPr>
            <a:picLocks noChangeAspect="1"/>
          </p:cNvPicPr>
          <p:nvPr/>
        </p:nvPicPr>
        <p:blipFill>
          <a:blip r:embed="rId7" cstate="print"/>
          <a:stretch>
            <a:fillRect/>
          </a:stretch>
        </p:blipFill>
        <p:spPr>
          <a:xfrm>
            <a:off x="4994224" y="758460"/>
            <a:ext cx="385812" cy="263054"/>
          </a:xfrm>
          <a:prstGeom prst="rect">
            <a:avLst/>
          </a:prstGeom>
        </p:spPr>
      </p:pic>
      <p:pic>
        <p:nvPicPr>
          <p:cNvPr id="23" name="Afbeelding 22"/>
          <p:cNvPicPr>
            <a:picLocks noChangeAspect="1"/>
          </p:cNvPicPr>
          <p:nvPr/>
        </p:nvPicPr>
        <p:blipFill>
          <a:blip r:embed="rId8" cstate="print"/>
          <a:stretch>
            <a:fillRect/>
          </a:stretch>
        </p:blipFill>
        <p:spPr>
          <a:xfrm>
            <a:off x="5093096" y="3771854"/>
            <a:ext cx="299225" cy="290796"/>
          </a:xfrm>
          <a:prstGeom prst="rect">
            <a:avLst/>
          </a:prstGeom>
        </p:spPr>
      </p:pic>
      <p:pic>
        <p:nvPicPr>
          <p:cNvPr id="1028" name="Picture 4" descr="Afbeeldingsresultaat voor beleid"/>
          <p:cNvPicPr>
            <a:picLocks noChangeAspect="1" noChangeArrowheads="1"/>
          </p:cNvPicPr>
          <p:nvPr/>
        </p:nvPicPr>
        <p:blipFill rotWithShape="1">
          <a:blip r:embed="rId9">
            <a:extLst>
              <a:ext uri="{28A0092B-C50C-407E-A947-70E740481C1C}">
                <a14:useLocalDpi xmlns:a14="http://schemas.microsoft.com/office/drawing/2010/main" val="0"/>
              </a:ext>
            </a:extLst>
          </a:blip>
          <a:srcRect l="14929" r="13430"/>
          <a:stretch/>
        </p:blipFill>
        <p:spPr bwMode="auto">
          <a:xfrm>
            <a:off x="4826001" y="4363515"/>
            <a:ext cx="2711793" cy="1628345"/>
          </a:xfrm>
          <a:prstGeom prst="rect">
            <a:avLst/>
          </a:prstGeom>
          <a:noFill/>
          <a:extLst>
            <a:ext uri="{909E8E84-426E-40DD-AFC4-6F175D3DCCD1}">
              <a14:hiddenFill xmlns:a14="http://schemas.microsoft.com/office/drawing/2010/main">
                <a:solidFill>
                  <a:srgbClr val="FFFFFF"/>
                </a:solidFill>
              </a14:hiddenFill>
            </a:ext>
          </a:extLst>
        </p:spPr>
      </p:pic>
      <p:pic>
        <p:nvPicPr>
          <p:cNvPr id="24" name="Afbeelding 23"/>
          <p:cNvPicPr>
            <a:picLocks noChangeAspect="1"/>
          </p:cNvPicPr>
          <p:nvPr/>
        </p:nvPicPr>
        <p:blipFill rotWithShape="1">
          <a:blip r:embed="rId10" cstate="print"/>
          <a:srcRect l="17050" t="33024" r="61669" b="30375"/>
          <a:stretch/>
        </p:blipFill>
        <p:spPr>
          <a:xfrm>
            <a:off x="5082936" y="2704171"/>
            <a:ext cx="269390" cy="260485"/>
          </a:xfrm>
          <a:prstGeom prst="rect">
            <a:avLst/>
          </a:prstGeom>
        </p:spPr>
      </p:pic>
      <p:pic>
        <p:nvPicPr>
          <p:cNvPr id="3" name="Picture 2" descr="Gerelateerde afbeelding"/>
          <p:cNvPicPr>
            <a:picLocks noChangeAspect="1" noChangeArrowheads="1"/>
          </p:cNvPicPr>
          <p:nvPr/>
        </p:nvPicPr>
        <p:blipFill rotWithShape="1">
          <a:blip r:embed="rId11">
            <a:extLst>
              <a:ext uri="{28A0092B-C50C-407E-A947-70E740481C1C}">
                <a14:useLocalDpi xmlns:a14="http://schemas.microsoft.com/office/drawing/2010/main" val="0"/>
              </a:ext>
            </a:extLst>
          </a:blip>
          <a:srcRect t="17625" b="15848"/>
          <a:stretch/>
        </p:blipFill>
        <p:spPr bwMode="auto">
          <a:xfrm>
            <a:off x="7004622" y="5249114"/>
            <a:ext cx="1948061" cy="1222631"/>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5"/>
          <p:cNvSpPr>
            <a:spLocks noChangeArrowheads="1"/>
          </p:cNvSpPr>
          <p:nvPr/>
        </p:nvSpPr>
        <p:spPr bwMode="auto">
          <a:xfrm>
            <a:off x="1036113" y="5123188"/>
            <a:ext cx="3756888" cy="135421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nchor="t">
            <a:spAutoFit/>
          </a:bodyPr>
          <a:lstStyle/>
          <a:p>
            <a:pPr>
              <a:defRPr/>
            </a:pPr>
            <a:r>
              <a:rPr lang="nl-NL" sz="1200" b="1" err="1">
                <a:solidFill>
                  <a:srgbClr val="0070C0"/>
                </a:solidFill>
                <a:latin typeface="Arial" panose="020B0604020202020204" pitchFamily="34" charset="0"/>
                <a:ea typeface="Calibri" pitchFamily="34" charset="0"/>
                <a:cs typeface="Arial" panose="020B0604020202020204" pitchFamily="34" charset="0"/>
              </a:rPr>
              <a:t>Leerpad</a:t>
            </a:r>
            <a:r>
              <a:rPr lang="nl-NL" sz="1200" b="1">
                <a:solidFill>
                  <a:srgbClr val="0070C0"/>
                </a:solidFill>
                <a:latin typeface="Arial" panose="020B0604020202020204" pitchFamily="34" charset="0"/>
                <a:ea typeface="Calibri" pitchFamily="34" charset="0"/>
                <a:cs typeface="Arial" panose="020B0604020202020204" pitchFamily="34" charset="0"/>
              </a:rPr>
              <a:t>      </a:t>
            </a:r>
            <a:r>
              <a:rPr lang="nl-NL" sz="1100" b="1">
                <a:solidFill>
                  <a:srgbClr val="0070C0"/>
                </a:solidFill>
                <a:ea typeface="Calibri" pitchFamily="34" charset="0"/>
                <a:cs typeface="Arial" charset="0"/>
              </a:rPr>
              <a:t>                                                                                </a:t>
            </a:r>
          </a:p>
          <a:p>
            <a:pPr marL="171450" indent="-171450">
              <a:buFont typeface="Arial" panose="020B0604020202020204" pitchFamily="34" charset="0"/>
              <a:buChar char="•"/>
              <a:defRPr/>
            </a:pPr>
            <a:r>
              <a:rPr lang="nl-NL" sz="1400">
                <a:ea typeface="Calibri" pitchFamily="34" charset="0"/>
                <a:cs typeface="Arial" charset="0"/>
              </a:rPr>
              <a:t>Neem alle informatie uit deze periode door.</a:t>
            </a:r>
          </a:p>
          <a:p>
            <a:pPr marL="171450" indent="-171450">
              <a:buFont typeface="Arial" panose="020B0604020202020204" pitchFamily="34" charset="0"/>
              <a:buChar char="•"/>
              <a:defRPr/>
            </a:pPr>
            <a:r>
              <a:rPr lang="nl-NL" sz="1400">
                <a:ea typeface="Calibri" pitchFamily="34" charset="0"/>
                <a:cs typeface="Arial" charset="0"/>
              </a:rPr>
              <a:t>Formuleer conclusies </a:t>
            </a:r>
          </a:p>
          <a:p>
            <a:pPr marL="171450" indent="-171450">
              <a:buFont typeface="Arial" panose="020B0604020202020204" pitchFamily="34" charset="0"/>
              <a:buChar char="•"/>
              <a:defRPr/>
            </a:pPr>
            <a:r>
              <a:rPr lang="nl-NL" sz="1400">
                <a:ea typeface="Calibri" pitchFamily="34" charset="0"/>
                <a:cs typeface="Arial" charset="0"/>
              </a:rPr>
              <a:t>Formuleer op basis van conclusies een aantal adviezen en beschrijf wat het beoogde effect is.</a:t>
            </a:r>
          </a:p>
        </p:txBody>
      </p:sp>
    </p:spTree>
    <p:extLst>
      <p:ext uri="{BB962C8B-B14F-4D97-AF65-F5344CB8AC3E}">
        <p14:creationId xmlns:p14="http://schemas.microsoft.com/office/powerpoint/2010/main" val="31166077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Afbeelding 1">
            <a:extLst>
              <a:ext uri="{FF2B5EF4-FFF2-40B4-BE49-F238E27FC236}">
                <a16:creationId xmlns:a16="http://schemas.microsoft.com/office/drawing/2014/main" id="{1FC7526E-4F9D-40F6-8812-2C26993AD3AD}"/>
              </a:ext>
            </a:extLst>
          </p:cNvPr>
          <p:cNvPicPr>
            <a:picLocks noChangeAspect="1"/>
          </p:cNvPicPr>
          <p:nvPr/>
        </p:nvPicPr>
        <p:blipFill>
          <a:blip r:embed="rId2"/>
          <a:stretch>
            <a:fillRect/>
          </a:stretch>
        </p:blipFill>
        <p:spPr>
          <a:xfrm>
            <a:off x="5868144" y="2852936"/>
            <a:ext cx="2507002" cy="3316957"/>
          </a:xfrm>
          <a:prstGeom prst="rect">
            <a:avLst/>
          </a:prstGeom>
        </p:spPr>
      </p:pic>
    </p:spTree>
    <p:extLst>
      <p:ext uri="{BB962C8B-B14F-4D97-AF65-F5344CB8AC3E}">
        <p14:creationId xmlns:p14="http://schemas.microsoft.com/office/powerpoint/2010/main" val="429885134"/>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882E0B02A318E459AD716AC786DE572" ma:contentTypeVersion="10" ma:contentTypeDescription="Een nieuw document maken." ma:contentTypeScope="" ma:versionID="d642efe41fcea88d5f514d462b90a26a">
  <xsd:schema xmlns:xsd="http://www.w3.org/2001/XMLSchema" xmlns:xs="http://www.w3.org/2001/XMLSchema" xmlns:p="http://schemas.microsoft.com/office/2006/metadata/properties" xmlns:ns2="34354c1b-6b8c-435b-ad50-990538c19557" xmlns:ns3="47a28104-336f-447d-946e-e305ac2bcd47" targetNamespace="http://schemas.microsoft.com/office/2006/metadata/properties" ma:root="true" ma:fieldsID="5a1ffd1461ecf3d7dc907e04825cc141" ns2:_="" ns3:_="">
    <xsd:import namespace="34354c1b-6b8c-435b-ad50-990538c19557"/>
    <xsd:import namespace="47a28104-336f-447d-946e-e305ac2bcd47"/>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354c1b-6b8c-435b-ad50-990538c1955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7a28104-336f-447d-946e-e305ac2bcd47" elementFormDefault="qualified">
    <xsd:import namespace="http://schemas.microsoft.com/office/2006/documentManagement/types"/>
    <xsd:import namespace="http://schemas.microsoft.com/office/infopath/2007/PartnerControls"/>
    <xsd:element name="SharedWithUsers" ma:index="16"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447D083-A6FD-41D6-A44F-C4F1AF0BEA10}">
  <ds:schemaRefs>
    <ds:schemaRef ds:uri="http://schemas.microsoft.com/sharepoint/v3/contenttype/forms"/>
  </ds:schemaRefs>
</ds:datastoreItem>
</file>

<file path=customXml/itemProps2.xml><?xml version="1.0" encoding="utf-8"?>
<ds:datastoreItem xmlns:ds="http://schemas.openxmlformats.org/officeDocument/2006/customXml" ds:itemID="{1EB874AD-5560-4A86-857B-EB687720205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4354c1b-6b8c-435b-ad50-990538c19557"/>
    <ds:schemaRef ds:uri="47a28104-336f-447d-946e-e305ac2bcd4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C71F80C-4DA7-4034-A9A4-3F5CED364532}">
  <ds:schemaRefs>
    <ds:schemaRef ds:uri="http://schemas.microsoft.com/office/2006/metadata/properties"/>
    <ds:schemaRef ds:uri="http://purl.org/dc/terms/"/>
    <ds:schemaRef ds:uri="http://schemas.openxmlformats.org/package/2006/metadata/core-properties"/>
    <ds:schemaRef ds:uri="http://schemas.microsoft.com/office/infopath/2007/PartnerControls"/>
    <ds:schemaRef ds:uri="47a28104-336f-447d-946e-e305ac2bcd47"/>
    <ds:schemaRef ds:uri="http://schemas.microsoft.com/office/2006/documentManagement/types"/>
    <ds:schemaRef ds:uri="http://purl.org/dc/dcmitype/"/>
    <ds:schemaRef ds:uri="34354c1b-6b8c-435b-ad50-990538c19557"/>
    <ds:schemaRef ds:uri="http://www.w3.org/XML/1998/namespace"/>
    <ds:schemaRef ds:uri="http://purl.org/dc/elements/1.1/"/>
  </ds:schemaRefs>
</ds:datastoreItem>
</file>

<file path=docProps/app.xml><?xml version="1.0" encoding="utf-8"?>
<Properties xmlns="http://schemas.openxmlformats.org/officeDocument/2006/extended-properties" xmlns:vt="http://schemas.openxmlformats.org/officeDocument/2006/docPropsVTypes">
  <TotalTime>1262</TotalTime>
  <Words>725</Words>
  <Application>Microsoft Office PowerPoint</Application>
  <PresentationFormat>Diavoorstelling (4:3)</PresentationFormat>
  <Paragraphs>139</Paragraphs>
  <Slides>8</Slides>
  <Notes>5</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8</vt:i4>
      </vt:variant>
    </vt:vector>
  </HeadingPairs>
  <TitlesOfParts>
    <vt:vector size="11" baseType="lpstr">
      <vt:lpstr>Arial</vt:lpstr>
      <vt:lpstr>Calibri</vt:lpstr>
      <vt:lpstr>Kantoorthema</vt:lpstr>
      <vt:lpstr>Les L&amp;O lj3 p1 </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Company>Helicon Opleidingen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Miriam Oostdijk</dc:creator>
  <cp:lastModifiedBy>Walther Hensen</cp:lastModifiedBy>
  <cp:revision>64</cp:revision>
  <dcterms:created xsi:type="dcterms:W3CDTF">2013-11-15T15:05:42Z</dcterms:created>
  <dcterms:modified xsi:type="dcterms:W3CDTF">2019-10-29T07:55:34Z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0x0101006882E0B02A318E459AD716AC786DE572</vt:lpwstr>
  </property>
</Properties>
</file>